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906000" cy="6858000" type="A4"/>
  <p:notesSz cx="6858000" cy="9144000"/>
  <p:embeddedFontLst>
    <p:embeddedFont>
      <p:font typeface="UDモトヤシーダ" panose="020B0600070205080204" charset="-128"/>
      <p:regular r:id="rId13"/>
    </p:embeddedFont>
    <p:embeddedFont>
      <p:font typeface="UDモトヤシーダ Bold" panose="020B0600070205080204" charset="-128"/>
      <p:regular r:id="rId14"/>
    </p:embeddedFont>
    <p:embeddedFont>
      <p:font typeface="UD丸ゴ_スモール（N仕様） Light" panose="020B0600070205080204" charset="-128"/>
      <p:regular r:id="rId15"/>
    </p:embeddedFont>
    <p:embeddedFont>
      <p:font typeface="ZEN角ゴシックNEW Bold" panose="020B0600070205080204" charset="-128"/>
      <p:regular r:id="rId16"/>
    </p:embeddedFont>
    <p:embeddedFont>
      <p:font typeface="ぼくたちのゴシック2" panose="020B0600070205080204" charset="-128"/>
      <p:regular r:id="rId17"/>
    </p:embeddedFont>
    <p:embeddedFont>
      <p:font typeface="三丁目フォント" panose="020B0600070205080204" charset="-128"/>
      <p:regular r:id="rId18"/>
    </p:embeddedFont>
    <p:embeddedFont>
      <p:font typeface="Calibri" panose="020F0502020204030204" pitchFamily="34" charset="0"/>
      <p:regular r:id="rId19"/>
      <p:bold r:id="rId20"/>
      <p:italic r:id="rId21"/>
      <p:boldItalic r:id="rId22"/>
    </p:embeddedFont>
    <p:embeddedFont>
      <p:font typeface="Meiryo UI" panose="020B0604030504040204" pitchFamily="50" charset="-128"/>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50468" autoAdjust="0"/>
  </p:normalViewPr>
  <p:slideViewPr>
    <p:cSldViewPr>
      <p:cViewPr varScale="1">
        <p:scale>
          <a:sx n="57" d="100"/>
          <a:sy n="57" d="100"/>
        </p:scale>
        <p:origin x="304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9388" y="512763"/>
            <a:ext cx="3705225" cy="25669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ナレーション</a:t>
            </a:r>
            <a:r>
              <a:rPr kumimoji="1" lang="en-US" altLang="ja-JP" dirty="0"/>
              <a:t>》</a:t>
            </a:r>
          </a:p>
          <a:p>
            <a:r>
              <a:rPr kumimoji="1" lang="ja-JP" altLang="en-US" dirty="0"/>
              <a:t>　こんにちは。僕は歯の王様、</a:t>
            </a:r>
            <a:r>
              <a:rPr kumimoji="1" lang="en-US" altLang="ja-JP" dirty="0"/>
              <a:t>6</a:t>
            </a:r>
            <a:r>
              <a:rPr kumimoji="1" lang="ja-JP" altLang="en-US" dirty="0"/>
              <a:t>歳臼歯です。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826661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9388" y="512763"/>
            <a:ext cx="3705225" cy="2566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ナレーション</a:t>
            </a:r>
            <a:r>
              <a:rPr kumimoji="1" lang="en-US" altLang="ja-JP" dirty="0"/>
              <a:t>》</a:t>
            </a:r>
          </a:p>
          <a:p>
            <a:r>
              <a:rPr kumimoji="1" lang="ja-JP" altLang="en-US" dirty="0"/>
              <a:t>　これで歯の王様「</a:t>
            </a:r>
            <a:r>
              <a:rPr kumimoji="1" lang="en-US" altLang="ja-JP" dirty="0"/>
              <a:t>6</a:t>
            </a:r>
            <a:r>
              <a:rPr kumimoji="1" lang="ja-JP" altLang="en-US" dirty="0"/>
              <a:t>歳臼歯」のお勉強を終わります。</a:t>
            </a:r>
          </a:p>
          <a:p>
            <a:r>
              <a:rPr kumimoji="1" lang="ja-JP" altLang="en-US" dirty="0"/>
              <a:t>　みんな頑張ってね。</a:t>
            </a:r>
          </a:p>
          <a:p>
            <a:endParaRPr kumimoji="1" lang="ja-JP" altLang="en-US" dirty="0"/>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637013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9388" y="512763"/>
            <a:ext cx="3705225" cy="2566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ナレーション</a:t>
            </a:r>
            <a:r>
              <a:rPr kumimoji="1" lang="en-US" altLang="ja-JP" dirty="0"/>
              <a:t>》</a:t>
            </a:r>
          </a:p>
          <a:p>
            <a:r>
              <a:rPr kumimoji="1" lang="ja-JP" altLang="en-US" dirty="0"/>
              <a:t>　</a:t>
            </a:r>
            <a:r>
              <a:rPr lang="ja-JP" altLang="ja-JP" sz="1200" kern="1200" dirty="0">
                <a:solidFill>
                  <a:schemeClr val="tx1"/>
                </a:solidFill>
                <a:effectLst/>
                <a:latin typeface="+mn-lt"/>
                <a:ea typeface="+mn-ea"/>
                <a:cs typeface="+mn-cs"/>
              </a:rPr>
              <a:t>今日は、僕についてのお勉強をします。</a:t>
            </a:r>
          </a:p>
          <a:p>
            <a:r>
              <a:rPr lang="ja-JP" altLang="ja-JP" sz="1200" kern="1200" dirty="0">
                <a:solidFill>
                  <a:schemeClr val="tx1"/>
                </a:solidFill>
                <a:effectLst/>
                <a:latin typeface="+mn-lt"/>
                <a:ea typeface="+mn-ea"/>
                <a:cs typeface="+mn-cs"/>
              </a:rPr>
              <a:t>　皆、手元に配られた資料はあるかな？</a:t>
            </a:r>
          </a:p>
          <a:p>
            <a:r>
              <a:rPr lang="ja-JP" altLang="ja-JP" sz="1200" kern="1200" dirty="0">
                <a:solidFill>
                  <a:schemeClr val="tx1"/>
                </a:solidFill>
                <a:effectLst/>
                <a:latin typeface="+mn-lt"/>
                <a:ea typeface="+mn-ea"/>
                <a:cs typeface="+mn-cs"/>
              </a:rPr>
              <a:t>　では、はじめていくよ。</a:t>
            </a:r>
          </a:p>
          <a:p>
            <a:r>
              <a:rPr lang="ja-JP" altLang="ja-JP" sz="1200" kern="1200" dirty="0">
                <a:solidFill>
                  <a:schemeClr val="tx1"/>
                </a:solidFill>
                <a:effectLst/>
                <a:latin typeface="+mn-lt"/>
                <a:ea typeface="+mn-ea"/>
                <a:cs typeface="+mn-cs"/>
              </a:rPr>
              <a:t>　皆は、歯の王様って知っているかな？</a:t>
            </a:r>
            <a:endParaRPr kumimoji="1" lang="ja-JP" altLang="en-US" dirty="0"/>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595802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19388" y="512763"/>
            <a:ext cx="37052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ナレーション</a:t>
            </a:r>
            <a:r>
              <a:rPr kumimoji="1" lang="en-US" altLang="ja-JP" dirty="0"/>
              <a:t>》</a:t>
            </a:r>
          </a:p>
          <a:p>
            <a:r>
              <a:rPr lang="ja-JP" altLang="en-US" dirty="0"/>
              <a:t>　歯の王様には大切な役割が</a:t>
            </a:r>
            <a:r>
              <a:rPr lang="en-US" altLang="ja-JP" dirty="0"/>
              <a:t>3</a:t>
            </a:r>
            <a:r>
              <a:rPr lang="ja-JP" altLang="en-US" dirty="0"/>
              <a:t>つあるんだよ。</a:t>
            </a:r>
          </a:p>
          <a:p>
            <a:r>
              <a:rPr lang="ja-JP" altLang="en-US" dirty="0"/>
              <a:t>　</a:t>
            </a:r>
            <a:r>
              <a:rPr lang="en-US" altLang="ja-JP" dirty="0"/>
              <a:t>1</a:t>
            </a:r>
            <a:r>
              <a:rPr lang="ja-JP" altLang="en-US" dirty="0"/>
              <a:t>つ目は、歯の王様は大人の歯の中で</a:t>
            </a:r>
            <a:r>
              <a:rPr lang="en-US" altLang="ja-JP" dirty="0"/>
              <a:t>1</a:t>
            </a:r>
            <a:r>
              <a:rPr lang="ja-JP" altLang="en-US" dirty="0"/>
              <a:t>番大きくて、力持ちなんだよ。</a:t>
            </a:r>
          </a:p>
          <a:p>
            <a:r>
              <a:rPr lang="ja-JP" altLang="en-US" dirty="0"/>
              <a:t>　</a:t>
            </a:r>
            <a:r>
              <a:rPr lang="en-US" altLang="ja-JP" dirty="0"/>
              <a:t>2</a:t>
            </a:r>
            <a:r>
              <a:rPr lang="ja-JP" altLang="en-US" dirty="0"/>
              <a:t>つ目は、歯の王様は噛む力が</a:t>
            </a:r>
            <a:r>
              <a:rPr lang="en-US" altLang="ja-JP" dirty="0"/>
              <a:t>1</a:t>
            </a:r>
            <a:r>
              <a:rPr lang="ja-JP" altLang="en-US" dirty="0"/>
              <a:t>番強いんだよ。</a:t>
            </a:r>
          </a:p>
          <a:p>
            <a:r>
              <a:rPr lang="ja-JP" altLang="en-US" dirty="0"/>
              <a:t>　</a:t>
            </a:r>
            <a:r>
              <a:rPr lang="en-US" altLang="ja-JP" dirty="0"/>
              <a:t>3</a:t>
            </a:r>
            <a:r>
              <a:rPr lang="ja-JP" altLang="en-US" dirty="0"/>
              <a:t>つ目は、歯の王様は後から生えてくる大人の歯がきれいに並ぶように号令をかけているんだよ</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19388" y="512763"/>
            <a:ext cx="37052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ナレーション</a:t>
            </a:r>
            <a:r>
              <a:rPr kumimoji="1" lang="en-US" altLang="ja-JP" dirty="0"/>
              <a:t>》</a:t>
            </a:r>
          </a:p>
          <a:p>
            <a:r>
              <a:rPr lang="ja-JP" altLang="en-US" dirty="0"/>
              <a:t>　僕ってすごいでしょ！</a:t>
            </a:r>
          </a:p>
          <a:p>
            <a:r>
              <a:rPr lang="ja-JP" altLang="en-US" dirty="0"/>
              <a:t>　また、僕はずっと使う歯だから、とても大切な歯なんだよ。</a:t>
            </a:r>
          </a:p>
          <a:p>
            <a:r>
              <a:rPr lang="ja-JP" altLang="en-US" dirty="0"/>
              <a:t>　皆に大切にして</a:t>
            </a:r>
            <a:r>
              <a:rPr lang="ja-JP" altLang="en-US" dirty="0" err="1"/>
              <a:t>ほしいいな</a:t>
            </a:r>
            <a:r>
              <a:rPr lang="ja-JP" altLang="en-US" dirty="0"/>
              <a:t>。</a:t>
            </a:r>
          </a:p>
          <a:p>
            <a:r>
              <a:rPr lang="ja-JP" altLang="en-US" dirty="0"/>
              <a:t>　そんな大事な僕だけど、皆のお口の中のどこにいるのかな？</a:t>
            </a:r>
          </a:p>
          <a:p>
            <a:r>
              <a:rPr lang="ja-JP" altLang="en-US" dirty="0"/>
              <a:t>　さぁ、見てみよう！</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9388" y="512763"/>
            <a:ext cx="3705225" cy="2566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ナレーション</a:t>
            </a:r>
            <a:r>
              <a:rPr kumimoji="1" lang="en-US" altLang="ja-JP" dirty="0"/>
              <a:t>》</a:t>
            </a:r>
          </a:p>
          <a:p>
            <a:r>
              <a:rPr kumimoji="1" lang="ja-JP" altLang="en-US" dirty="0"/>
              <a:t>　僕は前から数えて</a:t>
            </a:r>
            <a:r>
              <a:rPr kumimoji="1" lang="en-US" altLang="ja-JP" dirty="0"/>
              <a:t>6</a:t>
            </a:r>
            <a:r>
              <a:rPr kumimoji="1" lang="ja-JP" altLang="en-US" dirty="0"/>
              <a:t>番目の歯なんだよ。</a:t>
            </a:r>
          </a:p>
          <a:p>
            <a:r>
              <a:rPr kumimoji="1" lang="ja-JP" altLang="en-US" dirty="0"/>
              <a:t>　数え方を教えるよ。観ていてね。</a:t>
            </a:r>
            <a:r>
              <a:rPr kumimoji="1" lang="en-US" altLang="ja-JP" dirty="0"/>
              <a:t>1.2.3.4.5.6</a:t>
            </a:r>
            <a:r>
              <a:rPr kumimoji="1" lang="ja-JP" altLang="en-US" dirty="0"/>
              <a:t>！ </a:t>
            </a:r>
          </a:p>
          <a:p>
            <a:r>
              <a:rPr kumimoji="1" lang="ja-JP" altLang="en-US" dirty="0"/>
              <a:t>　こうやって数えるよ！</a:t>
            </a:r>
          </a:p>
          <a:p>
            <a:r>
              <a:rPr kumimoji="1" lang="ja-JP" altLang="en-US" dirty="0"/>
              <a:t>　こどもの歯が抜けて、まだ大人の歯が生えていない子は抜けた歯も数えてね。</a:t>
            </a:r>
          </a:p>
          <a:p>
            <a:r>
              <a:rPr kumimoji="1" lang="ja-JP" altLang="en-US" dirty="0"/>
              <a:t>　みんなのお口の中には、僕が生えているかな？</a:t>
            </a:r>
          </a:p>
          <a:p>
            <a:r>
              <a:rPr kumimoji="1" lang="ja-JP" altLang="en-US" dirty="0"/>
              <a:t>　おうちで大人の人と一緒に鏡を見ながら、僕を探してみてね。</a:t>
            </a:r>
            <a:endParaRPr kumimoji="1" lang="en-US" altLang="ja-JP" dirty="0"/>
          </a:p>
          <a:p>
            <a:r>
              <a:rPr kumimoji="1" lang="ja-JP" altLang="en-US" dirty="0"/>
              <a:t>　僕は上の歯にもいるよ。</a:t>
            </a:r>
          </a:p>
          <a:p>
            <a:r>
              <a:rPr kumimoji="1" lang="ja-JP" altLang="en-US" dirty="0"/>
              <a:t>　もし、ぼくがまだ生えていない場合、これから生えてくるから楽しみに待っててね。</a:t>
            </a:r>
          </a:p>
          <a:p>
            <a:endParaRPr kumimoji="1" lang="ja-JP" altLang="en-US" dirty="0"/>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142255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9388" y="512763"/>
            <a:ext cx="3705225" cy="2566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ナレーション</a:t>
            </a:r>
            <a:r>
              <a:rPr kumimoji="1" lang="en-US" altLang="ja-JP" dirty="0"/>
              <a:t>》</a:t>
            </a:r>
          </a:p>
          <a:p>
            <a:r>
              <a:rPr kumimoji="1" lang="ja-JP" altLang="en-US" dirty="0"/>
              <a:t>　大事な僕をむし歯から守る、王様磨きという歯のみがき方を</a:t>
            </a:r>
          </a:p>
          <a:p>
            <a:r>
              <a:rPr kumimoji="1" lang="ja-JP" altLang="en-US" dirty="0"/>
              <a:t>　皆は知っているかな？</a:t>
            </a:r>
          </a:p>
          <a:p>
            <a:r>
              <a:rPr kumimoji="1" lang="ja-JP" altLang="en-US" dirty="0"/>
              <a:t>　王様磨きは、「えっへん」と王様が威張っているように、</a:t>
            </a:r>
          </a:p>
          <a:p>
            <a:r>
              <a:rPr kumimoji="1" lang="ja-JP" altLang="en-US" dirty="0"/>
              <a:t>　胸や肘を張ってみがくんだよ。</a:t>
            </a:r>
          </a:p>
          <a:p>
            <a:r>
              <a:rPr kumimoji="1" lang="ja-JP" altLang="en-US" dirty="0"/>
              <a:t>　僕は生えはじめは、背が低くて磨きにくいんだ。</a:t>
            </a:r>
          </a:p>
          <a:p>
            <a:r>
              <a:rPr kumimoji="1" lang="ja-JP" altLang="en-US" dirty="0"/>
              <a:t>　だから、横から斜めに歯ブラシを入れると、磨きやすいんだよ。</a:t>
            </a:r>
          </a:p>
          <a:p>
            <a:r>
              <a:rPr kumimoji="1" lang="ja-JP" altLang="en-US" dirty="0"/>
              <a:t>　また、大きくお口を開けるのではなく、小さくお口を開けてやると</a:t>
            </a:r>
          </a:p>
          <a:p>
            <a:r>
              <a:rPr kumimoji="1" lang="ja-JP" altLang="en-US" dirty="0"/>
              <a:t>　みがきやすいんだよ。</a:t>
            </a:r>
          </a:p>
          <a:p>
            <a:r>
              <a:rPr kumimoji="1" lang="ja-JP" altLang="en-US" dirty="0"/>
              <a:t>　大事な僕を王様磨きで守ってね。</a:t>
            </a:r>
          </a:p>
          <a:p>
            <a:endParaRPr kumimoji="1" lang="ja-JP" altLang="en-US" dirty="0"/>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739417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19388" y="512763"/>
            <a:ext cx="37052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ナレーション</a:t>
            </a:r>
            <a:r>
              <a:rPr kumimoji="1" lang="en-US" altLang="ja-JP" dirty="0"/>
              <a:t>》</a:t>
            </a:r>
          </a:p>
          <a:p>
            <a:r>
              <a:rPr lang="ja-JP" altLang="en-US" dirty="0"/>
              <a:t>　さぁ、僕の形をよく見てみよう！</a:t>
            </a:r>
          </a:p>
          <a:p>
            <a:r>
              <a:rPr lang="ja-JP" altLang="en-US" dirty="0"/>
              <a:t>　僕は、でこぼこしていて、とても汚れが残りやすくて、むし歯になりやすいんだ。</a:t>
            </a:r>
          </a:p>
          <a:p>
            <a:r>
              <a:rPr lang="ja-JP" altLang="en-US" dirty="0"/>
              <a:t>　鏡を見ながら、</a:t>
            </a:r>
            <a:r>
              <a:rPr lang="en-US" altLang="ja-JP" dirty="0"/>
              <a:t>1</a:t>
            </a:r>
            <a:r>
              <a:rPr lang="ja-JP" altLang="en-US" dirty="0"/>
              <a:t>本ずつ丁寧に磨くことが大切だよ。</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19388" y="512763"/>
            <a:ext cx="370522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ナレーション</a:t>
            </a:r>
            <a:r>
              <a:rPr kumimoji="1" lang="en-US" altLang="ja-JP" dirty="0"/>
              <a:t>》</a:t>
            </a:r>
          </a:p>
          <a:p>
            <a:r>
              <a:rPr lang="ja-JP" altLang="en-US" dirty="0"/>
              <a:t>　さて、皆は毎日自分で歯みがきをしているかな？</a:t>
            </a:r>
          </a:p>
          <a:p>
            <a:r>
              <a:rPr lang="ja-JP" altLang="en-US" dirty="0"/>
              <a:t>　歯を磨く仲間には、歯ブラシ以外にもフロスっていう物があるよ。</a:t>
            </a:r>
          </a:p>
          <a:p>
            <a:r>
              <a:rPr lang="ja-JP" altLang="en-US" dirty="0"/>
              <a:t>　フロスは歯と歯の間を掃除する道具なんだよ。</a:t>
            </a:r>
          </a:p>
          <a:p>
            <a:r>
              <a:rPr lang="ja-JP" altLang="en-US" dirty="0"/>
              <a:t>　使ったことがある子もいるかな？</a:t>
            </a:r>
          </a:p>
          <a:p>
            <a:r>
              <a:rPr lang="ja-JP" altLang="en-US" dirty="0"/>
              <a:t>　歯を磨く時はフッ素入り歯みがき剤を使ってほしいんだ。</a:t>
            </a:r>
          </a:p>
          <a:p>
            <a:r>
              <a:rPr lang="ja-JP" altLang="en-US" dirty="0"/>
              <a:t>　歯を強くしてくれるんだよ。</a:t>
            </a:r>
          </a:p>
          <a:p>
            <a:r>
              <a:rPr lang="ja-JP" altLang="en-US" dirty="0"/>
              <a:t>　それから、歯を磨いた後のブクブクうがいは、</a:t>
            </a:r>
            <a:r>
              <a:rPr lang="en-US" altLang="ja-JP" dirty="0"/>
              <a:t>1</a:t>
            </a:r>
            <a:r>
              <a:rPr lang="ja-JP" altLang="en-US" dirty="0"/>
              <a:t>回だけにしてね。</a:t>
            </a:r>
          </a:p>
          <a:p>
            <a:r>
              <a:rPr lang="ja-JP" altLang="en-US" dirty="0"/>
              <a:t>　フッ素が歯を守りやすくなるよ。</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9388" y="512763"/>
            <a:ext cx="3705225" cy="2566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ナレーション</a:t>
            </a:r>
            <a:r>
              <a:rPr kumimoji="1" lang="en-US" altLang="ja-JP" dirty="0"/>
              <a:t>》</a:t>
            </a:r>
          </a:p>
          <a:p>
            <a:r>
              <a:rPr kumimoji="1" lang="ja-JP" altLang="en-US" dirty="0"/>
              <a:t>　君たちの歯は宝物だよ。</a:t>
            </a:r>
            <a:endParaRPr kumimoji="1" lang="en-US" altLang="ja-JP" dirty="0"/>
          </a:p>
          <a:p>
            <a:r>
              <a:rPr kumimoji="1" lang="ja-JP" altLang="en-US" dirty="0"/>
              <a:t>　自分でしっかりみがくことは大事だけど、大人の人に仕上げみがきをしてもらうことで、</a:t>
            </a:r>
            <a:endParaRPr kumimoji="1" lang="en-US" altLang="ja-JP" dirty="0"/>
          </a:p>
          <a:p>
            <a:r>
              <a:rPr kumimoji="1" lang="ja-JP" altLang="en-US" dirty="0"/>
              <a:t>　君の大切な歯をもっとキラキラにできるんだ。</a:t>
            </a:r>
            <a:endParaRPr kumimoji="1" lang="en-US" altLang="ja-JP" dirty="0"/>
          </a:p>
          <a:p>
            <a:r>
              <a:rPr kumimoji="1" lang="ja-JP" altLang="en-US"/>
              <a:t>　君と大人で歯を守るスーパーチームをつくってね。</a:t>
            </a:r>
            <a:endParaRPr kumimoji="1" lang="ja-JP" altLang="en-US" dirty="0"/>
          </a:p>
        </p:txBody>
      </p:sp>
      <p:sp>
        <p:nvSpPr>
          <p:cNvPr id="4" name="スライド番号プレースホルダー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228838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2.png"/><Relationship Id="rId9"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5.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svg"/></Relationships>
</file>

<file path=ppt/slides/_rels/slide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png"/><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906000" cy="6858000"/>
            <a:chOff x="0" y="0"/>
            <a:chExt cx="3913481" cy="2709333"/>
          </a:xfrm>
        </p:grpSpPr>
        <p:sp>
          <p:nvSpPr>
            <p:cNvPr id="3" name="Freeform 3"/>
            <p:cNvSpPr/>
            <p:nvPr/>
          </p:nvSpPr>
          <p:spPr>
            <a:xfrm>
              <a:off x="0" y="0"/>
              <a:ext cx="3913482" cy="2709333"/>
            </a:xfrm>
            <a:custGeom>
              <a:avLst/>
              <a:gdLst/>
              <a:ahLst/>
              <a:cxnLst/>
              <a:rect l="l" t="t" r="r" b="b"/>
              <a:pathLst>
                <a:path w="3913482" h="2709333">
                  <a:moveTo>
                    <a:pt x="0" y="0"/>
                  </a:moveTo>
                  <a:lnTo>
                    <a:pt x="3913482" y="0"/>
                  </a:lnTo>
                  <a:lnTo>
                    <a:pt x="3913482" y="2709333"/>
                  </a:lnTo>
                  <a:lnTo>
                    <a:pt x="0" y="2709333"/>
                  </a:lnTo>
                  <a:close/>
                </a:path>
              </a:pathLst>
            </a:custGeom>
            <a:solidFill>
              <a:srgbClr val="BBE0AA"/>
            </a:solidFill>
          </p:spPr>
        </p:sp>
        <p:sp>
          <p:nvSpPr>
            <p:cNvPr id="4" name="TextBox 4"/>
            <p:cNvSpPr txBox="1"/>
            <p:nvPr/>
          </p:nvSpPr>
          <p:spPr>
            <a:xfrm>
              <a:off x="0" y="-38100"/>
              <a:ext cx="3913481" cy="2747433"/>
            </a:xfrm>
            <a:prstGeom prst="rect">
              <a:avLst/>
            </a:prstGeom>
          </p:spPr>
          <p:txBody>
            <a:bodyPr lIns="50800" tIns="50800" rIns="50800" bIns="50800" rtlCol="0" anchor="ctr"/>
            <a:lstStyle/>
            <a:p>
              <a:pPr algn="ctr">
                <a:lnSpc>
                  <a:spcPts val="1819"/>
                </a:lnSpc>
              </a:pPr>
              <a:endParaRPr dirty="0"/>
            </a:p>
          </p:txBody>
        </p:sp>
      </p:grpSp>
      <p:grpSp>
        <p:nvGrpSpPr>
          <p:cNvPr id="5" name="Group 5"/>
          <p:cNvGrpSpPr/>
          <p:nvPr/>
        </p:nvGrpSpPr>
        <p:grpSpPr>
          <a:xfrm>
            <a:off x="336458" y="341702"/>
            <a:ext cx="9174267" cy="6268703"/>
            <a:chOff x="0" y="0"/>
            <a:chExt cx="3624402" cy="2476525"/>
          </a:xfrm>
        </p:grpSpPr>
        <p:sp>
          <p:nvSpPr>
            <p:cNvPr id="6" name="Freeform 6"/>
            <p:cNvSpPr/>
            <p:nvPr/>
          </p:nvSpPr>
          <p:spPr>
            <a:xfrm>
              <a:off x="0" y="0"/>
              <a:ext cx="3624402" cy="2476525"/>
            </a:xfrm>
            <a:custGeom>
              <a:avLst/>
              <a:gdLst/>
              <a:ahLst/>
              <a:cxnLst/>
              <a:rect l="l" t="t" r="r" b="b"/>
              <a:pathLst>
                <a:path w="3624402" h="2476525">
                  <a:moveTo>
                    <a:pt x="28692" y="0"/>
                  </a:moveTo>
                  <a:lnTo>
                    <a:pt x="3595710" y="0"/>
                  </a:lnTo>
                  <a:cubicBezTo>
                    <a:pt x="3611556" y="0"/>
                    <a:pt x="3624402" y="12846"/>
                    <a:pt x="3624402" y="28692"/>
                  </a:cubicBezTo>
                  <a:lnTo>
                    <a:pt x="3624402" y="2447833"/>
                  </a:lnTo>
                  <a:cubicBezTo>
                    <a:pt x="3624402" y="2463679"/>
                    <a:pt x="3611556" y="2476525"/>
                    <a:pt x="3595710" y="2476525"/>
                  </a:cubicBezTo>
                  <a:lnTo>
                    <a:pt x="28692" y="2476525"/>
                  </a:lnTo>
                  <a:cubicBezTo>
                    <a:pt x="12846" y="2476525"/>
                    <a:pt x="0" y="2463679"/>
                    <a:pt x="0" y="2447833"/>
                  </a:cubicBezTo>
                  <a:lnTo>
                    <a:pt x="0" y="28692"/>
                  </a:lnTo>
                  <a:cubicBezTo>
                    <a:pt x="0" y="12846"/>
                    <a:pt x="12846" y="0"/>
                    <a:pt x="28692" y="0"/>
                  </a:cubicBezTo>
                  <a:close/>
                </a:path>
              </a:pathLst>
            </a:custGeom>
            <a:solidFill>
              <a:srgbClr val="FFFFFF"/>
            </a:solidFill>
          </p:spPr>
        </p:sp>
        <p:sp>
          <p:nvSpPr>
            <p:cNvPr id="7" name="TextBox 7"/>
            <p:cNvSpPr txBox="1"/>
            <p:nvPr/>
          </p:nvSpPr>
          <p:spPr>
            <a:xfrm>
              <a:off x="0" y="-38100"/>
              <a:ext cx="3624402" cy="2514625"/>
            </a:xfrm>
            <a:prstGeom prst="rect">
              <a:avLst/>
            </a:prstGeom>
          </p:spPr>
          <p:txBody>
            <a:bodyPr lIns="50800" tIns="50800" rIns="50800" bIns="50800" rtlCol="0" anchor="ctr"/>
            <a:lstStyle/>
            <a:p>
              <a:pPr algn="ctr">
                <a:lnSpc>
                  <a:spcPts val="1819"/>
                </a:lnSpc>
              </a:pPr>
              <a:endParaRPr dirty="0"/>
            </a:p>
          </p:txBody>
        </p:sp>
      </p:grpSp>
      <p:sp>
        <p:nvSpPr>
          <p:cNvPr id="8" name="Freeform 8"/>
          <p:cNvSpPr/>
          <p:nvPr/>
        </p:nvSpPr>
        <p:spPr>
          <a:xfrm rot="424979">
            <a:off x="2963007" y="437195"/>
            <a:ext cx="4422373" cy="5256907"/>
          </a:xfrm>
          <a:custGeom>
            <a:avLst/>
            <a:gdLst/>
            <a:ahLst/>
            <a:cxnLst/>
            <a:rect l="l" t="t" r="r" b="b"/>
            <a:pathLst>
              <a:path w="4422373" h="5256907">
                <a:moveTo>
                  <a:pt x="0" y="0"/>
                </a:moveTo>
                <a:lnTo>
                  <a:pt x="4422373" y="0"/>
                </a:lnTo>
                <a:lnTo>
                  <a:pt x="4422373" y="5256908"/>
                </a:lnTo>
                <a:lnTo>
                  <a:pt x="0" y="5256908"/>
                </a:lnTo>
                <a:lnTo>
                  <a:pt x="0" y="0"/>
                </a:lnTo>
                <a:close/>
              </a:path>
            </a:pathLst>
          </a:custGeom>
          <a:blipFill>
            <a:blip r:embed="rId3"/>
            <a:stretch>
              <a:fillRect/>
            </a:stretch>
          </a:blipFill>
        </p:spPr>
      </p:sp>
      <p:sp>
        <p:nvSpPr>
          <p:cNvPr id="9" name="Freeform 9"/>
          <p:cNvSpPr/>
          <p:nvPr/>
        </p:nvSpPr>
        <p:spPr>
          <a:xfrm>
            <a:off x="825512" y="749550"/>
            <a:ext cx="2523744" cy="2743200"/>
          </a:xfrm>
          <a:custGeom>
            <a:avLst/>
            <a:gdLst/>
            <a:ahLst/>
            <a:cxnLst/>
            <a:rect l="l" t="t" r="r" b="b"/>
            <a:pathLst>
              <a:path w="2523744" h="2743200">
                <a:moveTo>
                  <a:pt x="0" y="0"/>
                </a:moveTo>
                <a:lnTo>
                  <a:pt x="2523744" y="0"/>
                </a:lnTo>
                <a:lnTo>
                  <a:pt x="2523744" y="2743200"/>
                </a:lnTo>
                <a:lnTo>
                  <a:pt x="0" y="2743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6835711" y="3906274"/>
            <a:ext cx="2195276" cy="2386169"/>
          </a:xfrm>
          <a:custGeom>
            <a:avLst/>
            <a:gdLst/>
            <a:ahLst/>
            <a:cxnLst/>
            <a:rect l="l" t="t" r="r" b="b"/>
            <a:pathLst>
              <a:path w="2195276" h="2386169">
                <a:moveTo>
                  <a:pt x="0" y="0"/>
                </a:moveTo>
                <a:lnTo>
                  <a:pt x="2195275" y="0"/>
                </a:lnTo>
                <a:lnTo>
                  <a:pt x="2195275" y="2386169"/>
                </a:lnTo>
                <a:lnTo>
                  <a:pt x="0" y="2386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5" name="グループ化 14">
            <a:extLst>
              <a:ext uri="{FF2B5EF4-FFF2-40B4-BE49-F238E27FC236}">
                <a16:creationId xmlns:a16="http://schemas.microsoft.com/office/drawing/2014/main" id="{8BCA6D37-A31E-49A6-9971-0B066439ACCD}"/>
              </a:ext>
            </a:extLst>
          </p:cNvPr>
          <p:cNvGrpSpPr/>
          <p:nvPr/>
        </p:nvGrpSpPr>
        <p:grpSpPr>
          <a:xfrm>
            <a:off x="2942391" y="5615728"/>
            <a:ext cx="3962400" cy="812292"/>
            <a:chOff x="2942391" y="5615728"/>
            <a:chExt cx="3962400" cy="812292"/>
          </a:xfrm>
        </p:grpSpPr>
        <p:sp>
          <p:nvSpPr>
            <p:cNvPr id="12" name="Freeform 12"/>
            <p:cNvSpPr/>
            <p:nvPr/>
          </p:nvSpPr>
          <p:spPr>
            <a:xfrm>
              <a:off x="2942391" y="5615728"/>
              <a:ext cx="3962400" cy="812292"/>
            </a:xfrm>
            <a:custGeom>
              <a:avLst/>
              <a:gdLst/>
              <a:ahLst/>
              <a:cxnLst/>
              <a:rect l="l" t="t" r="r" b="b"/>
              <a:pathLst>
                <a:path w="5283200" h="1083056">
                  <a:moveTo>
                    <a:pt x="0" y="0"/>
                  </a:moveTo>
                  <a:lnTo>
                    <a:pt x="5283200" y="0"/>
                  </a:lnTo>
                  <a:lnTo>
                    <a:pt x="5283200" y="1083056"/>
                  </a:lnTo>
                  <a:lnTo>
                    <a:pt x="0" y="10830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3438191" y="5718348"/>
              <a:ext cx="2968039" cy="352148"/>
            </a:xfrm>
            <a:prstGeom prst="rect">
              <a:avLst/>
            </a:prstGeom>
          </p:spPr>
          <p:txBody>
            <a:bodyPr lIns="0" tIns="0" rIns="0" bIns="0" rtlCol="0" anchor="t">
              <a:spAutoFit/>
            </a:bodyPr>
            <a:lstStyle/>
            <a:p>
              <a:pPr algn="ctr">
                <a:lnSpc>
                  <a:spcPts val="3080"/>
                </a:lnSpc>
              </a:pPr>
              <a:r>
                <a:rPr lang="en-US" sz="2000" dirty="0" err="1">
                  <a:solidFill>
                    <a:srgbClr val="000000"/>
                  </a:solidFill>
                  <a:latin typeface="UDモトヤシーダ Bold"/>
                  <a:ea typeface="UDモトヤシーダ Bold"/>
                </a:rPr>
                <a:t>は</a:t>
              </a:r>
              <a:r>
                <a:rPr lang="en-US" dirty="0" err="1">
                  <a:solidFill>
                    <a:srgbClr val="000000"/>
                  </a:solidFill>
                  <a:latin typeface="UDモトヤシーダ Bold"/>
                  <a:ea typeface="UDモトヤシーダ Bold"/>
                </a:rPr>
                <a:t>の</a:t>
              </a:r>
              <a:r>
                <a:rPr lang="en-US" sz="2000" dirty="0" err="1">
                  <a:solidFill>
                    <a:srgbClr val="000000"/>
                  </a:solidFill>
                  <a:latin typeface="UDモトヤシーダ Bold"/>
                  <a:ea typeface="UDモトヤシーダ Bold"/>
                </a:rPr>
                <a:t>おうさま</a:t>
              </a:r>
              <a:r>
                <a:rPr lang="en-US" sz="2000" dirty="0">
                  <a:solidFill>
                    <a:srgbClr val="000000"/>
                  </a:solidFill>
                  <a:latin typeface="UDモトヤシーダ Bold"/>
                  <a:ea typeface="UDモトヤシーダ Bold"/>
                </a:rPr>
                <a:t> </a:t>
              </a:r>
              <a:r>
                <a:rPr lang="ja-JP" altLang="en-US" sz="2000" dirty="0">
                  <a:solidFill>
                    <a:srgbClr val="000000"/>
                  </a:solidFill>
                  <a:latin typeface="UDモトヤシーダ Bold"/>
                  <a:ea typeface="UDモトヤシーダ Bold"/>
                </a:rPr>
                <a:t>６</a:t>
              </a:r>
              <a:r>
                <a:rPr lang="en-US" sz="2000" dirty="0" err="1">
                  <a:solidFill>
                    <a:srgbClr val="000000"/>
                  </a:solidFill>
                  <a:latin typeface="UDモトヤシーダ Bold"/>
                  <a:ea typeface="UDモトヤシーダ Bold"/>
                </a:rPr>
                <a:t>歳臼歯</a:t>
              </a:r>
              <a:endParaRPr lang="en-US" sz="2000" dirty="0">
                <a:solidFill>
                  <a:srgbClr val="000000"/>
                </a:solidFill>
                <a:latin typeface="UDモトヤシーダ Bold"/>
                <a:ea typeface="UDモトヤシーダ Bold"/>
              </a:endParaRPr>
            </a:p>
          </p:txBody>
        </p:sp>
        <p:sp>
          <p:nvSpPr>
            <p:cNvPr id="14" name="TextBox 14"/>
            <p:cNvSpPr txBox="1"/>
            <p:nvPr/>
          </p:nvSpPr>
          <p:spPr>
            <a:xfrm>
              <a:off x="5348258" y="5627361"/>
              <a:ext cx="1051270" cy="182101"/>
            </a:xfrm>
            <a:prstGeom prst="rect">
              <a:avLst/>
            </a:prstGeom>
          </p:spPr>
          <p:txBody>
            <a:bodyPr wrap="square" lIns="0" tIns="0" rIns="0" bIns="0" rtlCol="0" anchor="t">
              <a:spAutoFit/>
            </a:bodyPr>
            <a:lstStyle/>
            <a:p>
              <a:pPr algn="ctr">
                <a:lnSpc>
                  <a:spcPts val="1540"/>
                </a:lnSpc>
              </a:pPr>
              <a:r>
                <a:rPr lang="en-US" sz="1200" dirty="0" err="1">
                  <a:solidFill>
                    <a:srgbClr val="000000"/>
                  </a:solidFill>
                  <a:ea typeface="三丁目フォント"/>
                </a:rPr>
                <a:t>さい</a:t>
              </a:r>
              <a:r>
                <a:rPr lang="en-US" sz="1200" dirty="0">
                  <a:solidFill>
                    <a:srgbClr val="000000"/>
                  </a:solidFill>
                  <a:ea typeface="三丁目フォント"/>
                </a:rPr>
                <a:t> </a:t>
              </a:r>
              <a:r>
                <a:rPr lang="en-US" sz="1200" dirty="0" err="1">
                  <a:solidFill>
                    <a:srgbClr val="000000"/>
                  </a:solidFill>
                  <a:ea typeface="三丁目フォント"/>
                </a:rPr>
                <a:t>きゅうし</a:t>
              </a:r>
              <a:endParaRPr lang="en-US" sz="1200" dirty="0">
                <a:solidFill>
                  <a:srgbClr val="000000"/>
                </a:solidFill>
                <a:ea typeface="三丁目フォント"/>
              </a:endParaRPr>
            </a:p>
          </p:txBody>
        </p:sp>
      </p:grpSp>
      <p:sp>
        <p:nvSpPr>
          <p:cNvPr id="17" name="TextBox 14">
            <a:extLst>
              <a:ext uri="{FF2B5EF4-FFF2-40B4-BE49-F238E27FC236}">
                <a16:creationId xmlns:a16="http://schemas.microsoft.com/office/drawing/2014/main" id="{51E98993-915E-4BE0-8DF5-4E139B1B70DC}"/>
              </a:ext>
            </a:extLst>
          </p:cNvPr>
          <p:cNvSpPr txBox="1"/>
          <p:nvPr/>
        </p:nvSpPr>
        <p:spPr>
          <a:xfrm>
            <a:off x="7933349" y="6643152"/>
            <a:ext cx="1549940" cy="182101"/>
          </a:xfrm>
          <a:prstGeom prst="rect">
            <a:avLst/>
          </a:prstGeom>
        </p:spPr>
        <p:txBody>
          <a:bodyPr wrap="square" lIns="0" tIns="0" rIns="0" bIns="0" rtlCol="0" anchor="t">
            <a:spAutoFit/>
          </a:bodyPr>
          <a:lstStyle/>
          <a:p>
            <a:pPr algn="ctr">
              <a:lnSpc>
                <a:spcPts val="1540"/>
              </a:lnSpc>
            </a:pPr>
            <a:r>
              <a:rPr lang="ja-JP" altLang="en-US" sz="1200" dirty="0">
                <a:solidFill>
                  <a:srgbClr val="000000"/>
                </a:solidFill>
                <a:ea typeface="三丁目フォント"/>
              </a:rPr>
              <a:t>ナレーションなし</a:t>
            </a:r>
            <a:r>
              <a:rPr lang="en-US" altLang="ja-JP" sz="1200" dirty="0" err="1">
                <a:solidFill>
                  <a:srgbClr val="000000"/>
                </a:solidFill>
                <a:ea typeface="三丁目フォント"/>
              </a:rPr>
              <a:t>ver</a:t>
            </a:r>
            <a:endParaRPr lang="en-US" sz="1200" dirty="0">
              <a:solidFill>
                <a:srgbClr val="000000"/>
              </a:solidFill>
              <a:ea typeface="三丁目フォント"/>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56" y="-49426"/>
            <a:ext cx="9985943" cy="6950982"/>
            <a:chOff x="0" y="0"/>
            <a:chExt cx="3945064" cy="2746067"/>
          </a:xfrm>
        </p:grpSpPr>
        <p:sp>
          <p:nvSpPr>
            <p:cNvPr id="3" name="Freeform 3"/>
            <p:cNvSpPr/>
            <p:nvPr/>
          </p:nvSpPr>
          <p:spPr>
            <a:xfrm>
              <a:off x="0" y="0"/>
              <a:ext cx="3945064" cy="2746067"/>
            </a:xfrm>
            <a:custGeom>
              <a:avLst/>
              <a:gdLst/>
              <a:ahLst/>
              <a:cxnLst/>
              <a:rect l="l" t="t" r="r" b="b"/>
              <a:pathLst>
                <a:path w="3945064" h="2746067">
                  <a:moveTo>
                    <a:pt x="0" y="0"/>
                  </a:moveTo>
                  <a:lnTo>
                    <a:pt x="3945064" y="0"/>
                  </a:lnTo>
                  <a:lnTo>
                    <a:pt x="3945064" y="2746067"/>
                  </a:lnTo>
                  <a:lnTo>
                    <a:pt x="0" y="2746067"/>
                  </a:lnTo>
                  <a:close/>
                </a:path>
              </a:pathLst>
            </a:custGeom>
            <a:solidFill>
              <a:srgbClr val="BBE0AA"/>
            </a:solidFill>
          </p:spPr>
        </p:sp>
        <p:sp>
          <p:nvSpPr>
            <p:cNvPr id="4" name="TextBox 4"/>
            <p:cNvSpPr txBox="1"/>
            <p:nvPr/>
          </p:nvSpPr>
          <p:spPr>
            <a:xfrm>
              <a:off x="0" y="-38100"/>
              <a:ext cx="3945064" cy="2784167"/>
            </a:xfrm>
            <a:prstGeom prst="rect">
              <a:avLst/>
            </a:prstGeom>
          </p:spPr>
          <p:txBody>
            <a:bodyPr lIns="50800" tIns="50800" rIns="50800" bIns="50800" rtlCol="0" anchor="ctr"/>
            <a:lstStyle/>
            <a:p>
              <a:pPr algn="ctr">
                <a:lnSpc>
                  <a:spcPts val="1819"/>
                </a:lnSpc>
              </a:pPr>
              <a:endParaRPr/>
            </a:p>
          </p:txBody>
        </p:sp>
      </p:grpSp>
      <p:grpSp>
        <p:nvGrpSpPr>
          <p:cNvPr id="5" name="Group 5"/>
          <p:cNvGrpSpPr/>
          <p:nvPr/>
        </p:nvGrpSpPr>
        <p:grpSpPr>
          <a:xfrm>
            <a:off x="304800" y="197158"/>
            <a:ext cx="9372600" cy="6319140"/>
            <a:chOff x="0" y="0"/>
            <a:chExt cx="3531456" cy="2411463"/>
          </a:xfrm>
        </p:grpSpPr>
        <p:sp>
          <p:nvSpPr>
            <p:cNvPr id="6" name="Freeform 6"/>
            <p:cNvSpPr/>
            <p:nvPr/>
          </p:nvSpPr>
          <p:spPr>
            <a:xfrm>
              <a:off x="0" y="0"/>
              <a:ext cx="3531457" cy="2411463"/>
            </a:xfrm>
            <a:custGeom>
              <a:avLst/>
              <a:gdLst/>
              <a:ahLst/>
              <a:cxnLst/>
              <a:rect l="l" t="t" r="r" b="b"/>
              <a:pathLst>
                <a:path w="3531457" h="2411463">
                  <a:moveTo>
                    <a:pt x="29447" y="0"/>
                  </a:moveTo>
                  <a:lnTo>
                    <a:pt x="3502010" y="0"/>
                  </a:lnTo>
                  <a:cubicBezTo>
                    <a:pt x="3509819" y="0"/>
                    <a:pt x="3517309" y="3102"/>
                    <a:pt x="3522832" y="8625"/>
                  </a:cubicBezTo>
                  <a:cubicBezTo>
                    <a:pt x="3528354" y="14147"/>
                    <a:pt x="3531457" y="21637"/>
                    <a:pt x="3531457" y="29447"/>
                  </a:cubicBezTo>
                  <a:lnTo>
                    <a:pt x="3531457" y="2382016"/>
                  </a:lnTo>
                  <a:cubicBezTo>
                    <a:pt x="3531457" y="2389826"/>
                    <a:pt x="3528354" y="2397316"/>
                    <a:pt x="3522832" y="2402838"/>
                  </a:cubicBezTo>
                  <a:cubicBezTo>
                    <a:pt x="3517309" y="2408361"/>
                    <a:pt x="3509819" y="2411463"/>
                    <a:pt x="3502010" y="2411463"/>
                  </a:cubicBezTo>
                  <a:lnTo>
                    <a:pt x="29447" y="2411463"/>
                  </a:lnTo>
                  <a:cubicBezTo>
                    <a:pt x="21637" y="2411463"/>
                    <a:pt x="14147" y="2408361"/>
                    <a:pt x="8625" y="2402838"/>
                  </a:cubicBezTo>
                  <a:cubicBezTo>
                    <a:pt x="3102" y="2397316"/>
                    <a:pt x="0" y="2389826"/>
                    <a:pt x="0" y="2382016"/>
                  </a:cubicBezTo>
                  <a:lnTo>
                    <a:pt x="0" y="29447"/>
                  </a:lnTo>
                  <a:cubicBezTo>
                    <a:pt x="0" y="21637"/>
                    <a:pt x="3102" y="14147"/>
                    <a:pt x="8625" y="8625"/>
                  </a:cubicBezTo>
                  <a:cubicBezTo>
                    <a:pt x="14147" y="3102"/>
                    <a:pt x="21637" y="0"/>
                    <a:pt x="29447" y="0"/>
                  </a:cubicBezTo>
                  <a:close/>
                </a:path>
              </a:pathLst>
            </a:custGeom>
            <a:solidFill>
              <a:srgbClr val="FFFFFF"/>
            </a:solidFill>
          </p:spPr>
        </p:sp>
        <p:sp>
          <p:nvSpPr>
            <p:cNvPr id="7" name="TextBox 7"/>
            <p:cNvSpPr txBox="1"/>
            <p:nvPr/>
          </p:nvSpPr>
          <p:spPr>
            <a:xfrm>
              <a:off x="0" y="-38100"/>
              <a:ext cx="3531456" cy="2449563"/>
            </a:xfrm>
            <a:prstGeom prst="rect">
              <a:avLst/>
            </a:prstGeom>
          </p:spPr>
          <p:txBody>
            <a:bodyPr lIns="50800" tIns="50800" rIns="50800" bIns="50800" rtlCol="0" anchor="ctr"/>
            <a:lstStyle/>
            <a:p>
              <a:pPr algn="ctr">
                <a:lnSpc>
                  <a:spcPts val="1819"/>
                </a:lnSpc>
              </a:pPr>
              <a:endParaRPr/>
            </a:p>
          </p:txBody>
        </p:sp>
      </p:grpSp>
      <p:sp>
        <p:nvSpPr>
          <p:cNvPr id="8" name="Freeform 8"/>
          <p:cNvSpPr/>
          <p:nvPr/>
        </p:nvSpPr>
        <p:spPr>
          <a:xfrm rot="424979">
            <a:off x="1667822" y="1304273"/>
            <a:ext cx="3598651" cy="4243581"/>
          </a:xfrm>
          <a:custGeom>
            <a:avLst/>
            <a:gdLst/>
            <a:ahLst/>
            <a:cxnLst/>
            <a:rect l="l" t="t" r="r" b="b"/>
            <a:pathLst>
              <a:path w="3379293" h="4016991">
                <a:moveTo>
                  <a:pt x="0" y="0"/>
                </a:moveTo>
                <a:lnTo>
                  <a:pt x="3379293" y="0"/>
                </a:lnTo>
                <a:lnTo>
                  <a:pt x="3379293" y="4016991"/>
                </a:lnTo>
                <a:lnTo>
                  <a:pt x="0" y="4016991"/>
                </a:lnTo>
                <a:lnTo>
                  <a:pt x="0" y="0"/>
                </a:lnTo>
                <a:close/>
              </a:path>
            </a:pathLst>
          </a:custGeom>
          <a:blipFill>
            <a:blip r:embed="rId3"/>
            <a:stretch>
              <a:fillRect/>
            </a:stretch>
          </a:blipFill>
        </p:spPr>
      </p:sp>
      <p:sp>
        <p:nvSpPr>
          <p:cNvPr id="9" name="Freeform 9"/>
          <p:cNvSpPr/>
          <p:nvPr/>
        </p:nvSpPr>
        <p:spPr>
          <a:xfrm>
            <a:off x="4855687" y="1925347"/>
            <a:ext cx="3756640" cy="3690700"/>
          </a:xfrm>
          <a:custGeom>
            <a:avLst/>
            <a:gdLst/>
            <a:ahLst/>
            <a:cxnLst/>
            <a:rect l="l" t="t" r="r" b="b"/>
            <a:pathLst>
              <a:path w="3428477" h="3428477">
                <a:moveTo>
                  <a:pt x="0" y="0"/>
                </a:moveTo>
                <a:lnTo>
                  <a:pt x="3428476" y="0"/>
                </a:lnTo>
                <a:lnTo>
                  <a:pt x="3428476" y="3428477"/>
                </a:lnTo>
                <a:lnTo>
                  <a:pt x="0" y="3428477"/>
                </a:lnTo>
                <a:lnTo>
                  <a:pt x="0" y="0"/>
                </a:lnTo>
                <a:close/>
              </a:path>
            </a:pathLst>
          </a:custGeom>
          <a:blipFill>
            <a:blip r:embed="rId4"/>
            <a:stretch>
              <a:fillRect/>
            </a:stretch>
          </a:blipFill>
        </p:spPr>
      </p:sp>
      <p:sp>
        <p:nvSpPr>
          <p:cNvPr id="10" name="Freeform 10"/>
          <p:cNvSpPr/>
          <p:nvPr/>
        </p:nvSpPr>
        <p:spPr>
          <a:xfrm>
            <a:off x="7561967" y="547988"/>
            <a:ext cx="1851802" cy="2012828"/>
          </a:xfrm>
          <a:custGeom>
            <a:avLst/>
            <a:gdLst/>
            <a:ahLst/>
            <a:cxnLst/>
            <a:rect l="l" t="t" r="r" b="b"/>
            <a:pathLst>
              <a:path w="1851802" h="2012828">
                <a:moveTo>
                  <a:pt x="0" y="0"/>
                </a:moveTo>
                <a:lnTo>
                  <a:pt x="1851803" y="0"/>
                </a:lnTo>
                <a:lnTo>
                  <a:pt x="1851803" y="2012828"/>
                </a:lnTo>
                <a:lnTo>
                  <a:pt x="0" y="20128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367772" y="4648014"/>
            <a:ext cx="1851802" cy="2012828"/>
          </a:xfrm>
          <a:custGeom>
            <a:avLst/>
            <a:gdLst/>
            <a:ahLst/>
            <a:cxnLst/>
            <a:rect l="l" t="t" r="r" b="b"/>
            <a:pathLst>
              <a:path w="1851802" h="2012828">
                <a:moveTo>
                  <a:pt x="0" y="0"/>
                </a:moveTo>
                <a:lnTo>
                  <a:pt x="1851802" y="0"/>
                </a:lnTo>
                <a:lnTo>
                  <a:pt x="1851802" y="2012828"/>
                </a:lnTo>
                <a:lnTo>
                  <a:pt x="0" y="20128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2" name="Group 12"/>
          <p:cNvGrpSpPr/>
          <p:nvPr/>
        </p:nvGrpSpPr>
        <p:grpSpPr>
          <a:xfrm>
            <a:off x="5501932" y="5668054"/>
            <a:ext cx="3848828" cy="816957"/>
            <a:chOff x="96815" y="0"/>
            <a:chExt cx="5131770" cy="1089276"/>
          </a:xfrm>
        </p:grpSpPr>
        <p:sp>
          <p:nvSpPr>
            <p:cNvPr id="13" name="Freeform 13"/>
            <p:cNvSpPr/>
            <p:nvPr/>
          </p:nvSpPr>
          <p:spPr>
            <a:xfrm>
              <a:off x="577705" y="0"/>
              <a:ext cx="4554065" cy="1064513"/>
            </a:xfrm>
            <a:custGeom>
              <a:avLst/>
              <a:gdLst/>
              <a:ahLst/>
              <a:cxnLst/>
              <a:rect l="l" t="t" r="r" b="b"/>
              <a:pathLst>
                <a:path w="4554065" h="1064513">
                  <a:moveTo>
                    <a:pt x="0" y="0"/>
                  </a:moveTo>
                  <a:lnTo>
                    <a:pt x="4554065" y="0"/>
                  </a:lnTo>
                  <a:lnTo>
                    <a:pt x="4554065" y="1064513"/>
                  </a:lnTo>
                  <a:lnTo>
                    <a:pt x="0" y="1064513"/>
                  </a:lnTo>
                  <a:lnTo>
                    <a:pt x="0" y="0"/>
                  </a:lnTo>
                  <a:close/>
                </a:path>
              </a:pathLst>
            </a:custGeom>
            <a:blipFill>
              <a:blip r:embed="rId7"/>
              <a:stretch>
                <a:fillRect/>
              </a:stretch>
            </a:blipFill>
          </p:spPr>
        </p:sp>
        <p:sp>
          <p:nvSpPr>
            <p:cNvPr id="14" name="Freeform 14"/>
            <p:cNvSpPr/>
            <p:nvPr/>
          </p:nvSpPr>
          <p:spPr>
            <a:xfrm>
              <a:off x="3897235" y="124213"/>
              <a:ext cx="987277" cy="965063"/>
            </a:xfrm>
            <a:custGeom>
              <a:avLst/>
              <a:gdLst/>
              <a:ahLst/>
              <a:cxnLst/>
              <a:rect l="l" t="t" r="r" b="b"/>
              <a:pathLst>
                <a:path w="987277" h="965063">
                  <a:moveTo>
                    <a:pt x="0" y="0"/>
                  </a:moveTo>
                  <a:lnTo>
                    <a:pt x="987277" y="0"/>
                  </a:lnTo>
                  <a:lnTo>
                    <a:pt x="987277" y="965063"/>
                  </a:lnTo>
                  <a:lnTo>
                    <a:pt x="0" y="9650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96815" y="276051"/>
              <a:ext cx="5131770" cy="661385"/>
            </a:xfrm>
            <a:prstGeom prst="rect">
              <a:avLst/>
            </a:prstGeom>
          </p:spPr>
          <p:txBody>
            <a:bodyPr lIns="0" tIns="0" rIns="0" bIns="0" rtlCol="0" anchor="t">
              <a:spAutoFit/>
            </a:bodyPr>
            <a:lstStyle/>
            <a:p>
              <a:pPr algn="ctr">
                <a:lnSpc>
                  <a:spcPts val="3500"/>
                </a:lnSpc>
              </a:pPr>
              <a:r>
                <a:rPr lang="en-US" sz="2500" dirty="0" err="1">
                  <a:solidFill>
                    <a:srgbClr val="8D6041"/>
                  </a:solidFill>
                  <a:ea typeface="ぼくたちのゴシック2"/>
                </a:rPr>
                <a:t>お・し・ま・い</a:t>
              </a:r>
              <a:endParaRPr lang="en-US" sz="2500" dirty="0">
                <a:solidFill>
                  <a:srgbClr val="8D6041"/>
                </a:solidFill>
                <a:ea typeface="ぼくたちのゴシック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2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050493" cy="6920163"/>
            <a:chOff x="0" y="0"/>
            <a:chExt cx="3970565" cy="2733892"/>
          </a:xfrm>
        </p:grpSpPr>
        <p:sp>
          <p:nvSpPr>
            <p:cNvPr id="3" name="Freeform 3"/>
            <p:cNvSpPr/>
            <p:nvPr/>
          </p:nvSpPr>
          <p:spPr>
            <a:xfrm>
              <a:off x="0" y="0"/>
              <a:ext cx="3970565" cy="2733892"/>
            </a:xfrm>
            <a:custGeom>
              <a:avLst/>
              <a:gdLst/>
              <a:ahLst/>
              <a:cxnLst/>
              <a:rect l="l" t="t" r="r" b="b"/>
              <a:pathLst>
                <a:path w="3970565" h="2733892">
                  <a:moveTo>
                    <a:pt x="0" y="0"/>
                  </a:moveTo>
                  <a:lnTo>
                    <a:pt x="3970565" y="0"/>
                  </a:lnTo>
                  <a:lnTo>
                    <a:pt x="3970565" y="2733892"/>
                  </a:lnTo>
                  <a:lnTo>
                    <a:pt x="0" y="2733892"/>
                  </a:lnTo>
                  <a:close/>
                </a:path>
              </a:pathLst>
            </a:custGeom>
            <a:solidFill>
              <a:srgbClr val="BBE0AA"/>
            </a:solidFill>
          </p:spPr>
        </p:sp>
        <p:sp>
          <p:nvSpPr>
            <p:cNvPr id="4" name="TextBox 4"/>
            <p:cNvSpPr txBox="1"/>
            <p:nvPr/>
          </p:nvSpPr>
          <p:spPr>
            <a:xfrm>
              <a:off x="0" y="-38100"/>
              <a:ext cx="3970565" cy="2771992"/>
            </a:xfrm>
            <a:prstGeom prst="rect">
              <a:avLst/>
            </a:prstGeom>
          </p:spPr>
          <p:txBody>
            <a:bodyPr lIns="50800" tIns="50800" rIns="50800" bIns="50800" rtlCol="0" anchor="ctr"/>
            <a:lstStyle/>
            <a:p>
              <a:pPr algn="ctr">
                <a:lnSpc>
                  <a:spcPts val="1819"/>
                </a:lnSpc>
                <a:spcBef>
                  <a:spcPct val="0"/>
                </a:spcBef>
              </a:pPr>
              <a:endParaRPr/>
            </a:p>
          </p:txBody>
        </p:sp>
      </p:grpSp>
      <p:grpSp>
        <p:nvGrpSpPr>
          <p:cNvPr id="5" name="Group 5"/>
          <p:cNvGrpSpPr/>
          <p:nvPr/>
        </p:nvGrpSpPr>
        <p:grpSpPr>
          <a:xfrm>
            <a:off x="316058" y="428909"/>
            <a:ext cx="9300697" cy="6018090"/>
            <a:chOff x="0" y="0"/>
            <a:chExt cx="3674349" cy="2377517"/>
          </a:xfrm>
        </p:grpSpPr>
        <p:sp>
          <p:nvSpPr>
            <p:cNvPr id="6" name="Freeform 6"/>
            <p:cNvSpPr/>
            <p:nvPr/>
          </p:nvSpPr>
          <p:spPr>
            <a:xfrm>
              <a:off x="0" y="0"/>
              <a:ext cx="3674349" cy="2377517"/>
            </a:xfrm>
            <a:custGeom>
              <a:avLst/>
              <a:gdLst/>
              <a:ahLst/>
              <a:cxnLst/>
              <a:rect l="l" t="t" r="r" b="b"/>
              <a:pathLst>
                <a:path w="3674349" h="2377517">
                  <a:moveTo>
                    <a:pt x="28302" y="0"/>
                  </a:moveTo>
                  <a:lnTo>
                    <a:pt x="3646048" y="0"/>
                  </a:lnTo>
                  <a:cubicBezTo>
                    <a:pt x="3653554" y="0"/>
                    <a:pt x="3660753" y="2982"/>
                    <a:pt x="3666060" y="8289"/>
                  </a:cubicBezTo>
                  <a:cubicBezTo>
                    <a:pt x="3671368" y="13597"/>
                    <a:pt x="3674349" y="20796"/>
                    <a:pt x="3674349" y="28302"/>
                  </a:cubicBezTo>
                  <a:lnTo>
                    <a:pt x="3674349" y="2349216"/>
                  </a:lnTo>
                  <a:cubicBezTo>
                    <a:pt x="3674349" y="2356722"/>
                    <a:pt x="3671368" y="2363920"/>
                    <a:pt x="3666060" y="2369228"/>
                  </a:cubicBezTo>
                  <a:cubicBezTo>
                    <a:pt x="3660753" y="2374535"/>
                    <a:pt x="3653554" y="2377517"/>
                    <a:pt x="3646048" y="2377517"/>
                  </a:cubicBezTo>
                  <a:lnTo>
                    <a:pt x="28302" y="2377517"/>
                  </a:lnTo>
                  <a:cubicBezTo>
                    <a:pt x="12671" y="2377517"/>
                    <a:pt x="0" y="2364846"/>
                    <a:pt x="0" y="2349216"/>
                  </a:cubicBezTo>
                  <a:lnTo>
                    <a:pt x="0" y="28302"/>
                  </a:lnTo>
                  <a:cubicBezTo>
                    <a:pt x="0" y="12671"/>
                    <a:pt x="12671" y="0"/>
                    <a:pt x="28302" y="0"/>
                  </a:cubicBezTo>
                  <a:close/>
                </a:path>
              </a:pathLst>
            </a:custGeom>
            <a:solidFill>
              <a:srgbClr val="FFFFFF"/>
            </a:solidFill>
          </p:spPr>
        </p:sp>
        <p:sp>
          <p:nvSpPr>
            <p:cNvPr id="7" name="TextBox 7"/>
            <p:cNvSpPr txBox="1"/>
            <p:nvPr/>
          </p:nvSpPr>
          <p:spPr>
            <a:xfrm>
              <a:off x="0" y="-38100"/>
              <a:ext cx="3674349" cy="2415617"/>
            </a:xfrm>
            <a:prstGeom prst="rect">
              <a:avLst/>
            </a:prstGeom>
          </p:spPr>
          <p:txBody>
            <a:bodyPr lIns="50800" tIns="50800" rIns="50800" bIns="50800" rtlCol="0" anchor="ctr"/>
            <a:lstStyle/>
            <a:p>
              <a:pPr algn="ctr">
                <a:lnSpc>
                  <a:spcPts val="1819"/>
                </a:lnSpc>
              </a:pPr>
              <a:endParaRPr/>
            </a:p>
          </p:txBody>
        </p:sp>
      </p:grpSp>
      <p:sp>
        <p:nvSpPr>
          <p:cNvPr id="8" name="Freeform 8"/>
          <p:cNvSpPr/>
          <p:nvPr/>
        </p:nvSpPr>
        <p:spPr>
          <a:xfrm>
            <a:off x="757487" y="3636565"/>
            <a:ext cx="2427131" cy="2885149"/>
          </a:xfrm>
          <a:custGeom>
            <a:avLst/>
            <a:gdLst/>
            <a:ahLst/>
            <a:cxnLst/>
            <a:rect l="l" t="t" r="r" b="b"/>
            <a:pathLst>
              <a:path w="2427131" h="2885149">
                <a:moveTo>
                  <a:pt x="0" y="0"/>
                </a:moveTo>
                <a:lnTo>
                  <a:pt x="2427131" y="0"/>
                </a:lnTo>
                <a:lnTo>
                  <a:pt x="2427131" y="2885148"/>
                </a:lnTo>
                <a:lnTo>
                  <a:pt x="0" y="2885148"/>
                </a:lnTo>
                <a:lnTo>
                  <a:pt x="0" y="0"/>
                </a:lnTo>
                <a:close/>
              </a:path>
            </a:pathLst>
          </a:custGeom>
          <a:blipFill>
            <a:blip r:embed="rId3"/>
            <a:stretch>
              <a:fillRect/>
            </a:stretch>
          </a:blipFill>
        </p:spPr>
      </p:sp>
      <p:sp>
        <p:nvSpPr>
          <p:cNvPr id="10" name="Freeform 10"/>
          <p:cNvSpPr/>
          <p:nvPr/>
        </p:nvSpPr>
        <p:spPr>
          <a:xfrm>
            <a:off x="8382000" y="-65792"/>
            <a:ext cx="1812749" cy="1674315"/>
          </a:xfrm>
          <a:custGeom>
            <a:avLst/>
            <a:gdLst/>
            <a:ahLst/>
            <a:cxnLst/>
            <a:rect l="l" t="t" r="r" b="b"/>
            <a:pathLst>
              <a:path w="1980409" h="1768459">
                <a:moveTo>
                  <a:pt x="0" y="0"/>
                </a:moveTo>
                <a:lnTo>
                  <a:pt x="1980409" y="0"/>
                </a:lnTo>
                <a:lnTo>
                  <a:pt x="1980409" y="1768458"/>
                </a:lnTo>
                <a:lnTo>
                  <a:pt x="0" y="1768458"/>
                </a:lnTo>
                <a:lnTo>
                  <a:pt x="0" y="0"/>
                </a:lnTo>
                <a:close/>
              </a:path>
            </a:pathLst>
          </a:custGeom>
          <a:blipFill>
            <a:blip r:embed="rId4"/>
            <a:stretch>
              <a:fillRect/>
            </a:stretch>
          </a:blipFill>
        </p:spPr>
      </p:sp>
      <p:sp>
        <p:nvSpPr>
          <p:cNvPr id="11" name="Freeform 11"/>
          <p:cNvSpPr/>
          <p:nvPr/>
        </p:nvSpPr>
        <p:spPr>
          <a:xfrm>
            <a:off x="-93474" y="5791200"/>
            <a:ext cx="1769480" cy="1623664"/>
          </a:xfrm>
          <a:custGeom>
            <a:avLst/>
            <a:gdLst/>
            <a:ahLst/>
            <a:cxnLst/>
            <a:rect l="l" t="t" r="r" b="b"/>
            <a:pathLst>
              <a:path w="1980409" h="1672876">
                <a:moveTo>
                  <a:pt x="0" y="0"/>
                </a:moveTo>
                <a:lnTo>
                  <a:pt x="1980408" y="0"/>
                </a:lnTo>
                <a:lnTo>
                  <a:pt x="1980408" y="1672876"/>
                </a:lnTo>
                <a:lnTo>
                  <a:pt x="0" y="1672876"/>
                </a:lnTo>
                <a:lnTo>
                  <a:pt x="0" y="0"/>
                </a:lnTo>
                <a:close/>
              </a:path>
            </a:pathLst>
          </a:custGeom>
          <a:blipFill>
            <a:blip r:embed="rId4"/>
            <a:stretch>
              <a:fillRect t="-5713"/>
            </a:stretch>
          </a:blipFill>
        </p:spPr>
      </p:sp>
      <p:sp>
        <p:nvSpPr>
          <p:cNvPr id="12" name="Freeform 12"/>
          <p:cNvSpPr/>
          <p:nvPr/>
        </p:nvSpPr>
        <p:spPr>
          <a:xfrm>
            <a:off x="245875" y="273588"/>
            <a:ext cx="879850" cy="731375"/>
          </a:xfrm>
          <a:custGeom>
            <a:avLst/>
            <a:gdLst/>
            <a:ahLst/>
            <a:cxnLst/>
            <a:rect l="l" t="t" r="r" b="b"/>
            <a:pathLst>
              <a:path w="879850" h="731375">
                <a:moveTo>
                  <a:pt x="0" y="0"/>
                </a:moveTo>
                <a:lnTo>
                  <a:pt x="879850" y="0"/>
                </a:lnTo>
                <a:lnTo>
                  <a:pt x="879850" y="731375"/>
                </a:lnTo>
                <a:lnTo>
                  <a:pt x="0" y="7313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494715">
            <a:off x="6939462" y="4302344"/>
            <a:ext cx="2025690" cy="2151571"/>
          </a:xfrm>
          <a:custGeom>
            <a:avLst/>
            <a:gdLst/>
            <a:ahLst/>
            <a:cxnLst/>
            <a:rect l="l" t="t" r="r" b="b"/>
            <a:pathLst>
              <a:path w="2025690" h="2151571">
                <a:moveTo>
                  <a:pt x="0" y="0"/>
                </a:moveTo>
                <a:lnTo>
                  <a:pt x="2025690" y="0"/>
                </a:lnTo>
                <a:lnTo>
                  <a:pt x="2025690" y="2151571"/>
                </a:lnTo>
                <a:lnTo>
                  <a:pt x="0" y="2151571"/>
                </a:lnTo>
                <a:lnTo>
                  <a:pt x="0" y="0"/>
                </a:lnTo>
                <a:close/>
              </a:path>
            </a:pathLst>
          </a:custGeom>
          <a:blipFill>
            <a:blip r:embed="rId7"/>
            <a:stretch>
              <a:fillRect/>
            </a:stretch>
          </a:blipFill>
        </p:spPr>
      </p:sp>
      <p:sp>
        <p:nvSpPr>
          <p:cNvPr id="14" name="TextBox 14"/>
          <p:cNvSpPr txBox="1"/>
          <p:nvPr/>
        </p:nvSpPr>
        <p:spPr>
          <a:xfrm>
            <a:off x="3498031" y="3866877"/>
            <a:ext cx="3054429" cy="353302"/>
          </a:xfrm>
          <a:prstGeom prst="rect">
            <a:avLst/>
          </a:prstGeom>
        </p:spPr>
        <p:txBody>
          <a:bodyPr lIns="0" tIns="0" rIns="0" bIns="0" rtlCol="0" anchor="t">
            <a:spAutoFit/>
          </a:bodyPr>
          <a:lstStyle/>
          <a:p>
            <a:pPr algn="ctr">
              <a:lnSpc>
                <a:spcPts val="3038"/>
              </a:lnSpc>
            </a:pPr>
            <a:r>
              <a:rPr lang="en-US" sz="2400" dirty="0">
                <a:solidFill>
                  <a:srgbClr val="9F6E4C"/>
                </a:solidFill>
                <a:latin typeface="UDモトヤシーダ Bold"/>
                <a:ea typeface="UDモトヤシーダ Bold"/>
              </a:rPr>
              <a:t>〜小学1年生用〜</a:t>
            </a:r>
          </a:p>
        </p:txBody>
      </p:sp>
      <p:sp>
        <p:nvSpPr>
          <p:cNvPr id="15" name="TextBox 14">
            <a:extLst>
              <a:ext uri="{FF2B5EF4-FFF2-40B4-BE49-F238E27FC236}">
                <a16:creationId xmlns:a16="http://schemas.microsoft.com/office/drawing/2014/main" id="{E839DD43-2557-4F96-9DA7-2FD93E10B4FA}"/>
              </a:ext>
            </a:extLst>
          </p:cNvPr>
          <p:cNvSpPr txBox="1"/>
          <p:nvPr/>
        </p:nvSpPr>
        <p:spPr>
          <a:xfrm>
            <a:off x="2917731" y="5636107"/>
            <a:ext cx="4191000" cy="484492"/>
          </a:xfrm>
          <a:prstGeom prst="rect">
            <a:avLst/>
          </a:prstGeom>
        </p:spPr>
        <p:txBody>
          <a:bodyPr wrap="square" lIns="0" tIns="0" rIns="0" bIns="0" rtlCol="0" anchor="t">
            <a:spAutoFit/>
          </a:bodyPr>
          <a:lstStyle/>
          <a:p>
            <a:pPr algn="ctr">
              <a:lnSpc>
                <a:spcPts val="2000"/>
              </a:lnSpc>
            </a:pPr>
            <a:r>
              <a:rPr lang="ja-JP" altLang="en-US" sz="1400" dirty="0">
                <a:solidFill>
                  <a:srgbClr val="9F6E4C"/>
                </a:solidFill>
                <a:latin typeface="Meiryo UI" panose="020B0604030504040204" pitchFamily="50" charset="-128"/>
                <a:ea typeface="Meiryo UI" panose="020B0604030504040204" pitchFamily="50" charset="-128"/>
              </a:rPr>
              <a:t>沖縄県・沖縄県歯科医師会・沖縄県歯科衛生士会</a:t>
            </a:r>
            <a:endParaRPr lang="en-US" altLang="ja-JP" sz="1400" dirty="0">
              <a:solidFill>
                <a:srgbClr val="9F6E4C"/>
              </a:solidFill>
              <a:latin typeface="Meiryo UI" panose="020B0604030504040204" pitchFamily="50" charset="-128"/>
              <a:ea typeface="Meiryo UI" panose="020B0604030504040204" pitchFamily="50" charset="-128"/>
            </a:endParaRPr>
          </a:p>
          <a:p>
            <a:pPr algn="ctr">
              <a:lnSpc>
                <a:spcPts val="2000"/>
              </a:lnSpc>
            </a:pPr>
            <a:r>
              <a:rPr lang="ja-JP" altLang="en-US" sz="1400" dirty="0">
                <a:solidFill>
                  <a:srgbClr val="9F6E4C"/>
                </a:solidFill>
                <a:latin typeface="Meiryo UI" panose="020B0604030504040204" pitchFamily="50" charset="-128"/>
                <a:ea typeface="Meiryo UI" panose="020B0604030504040204" pitchFamily="50" charset="-128"/>
              </a:rPr>
              <a:t>・沖縄県小児保健協会・沖縄県教育委員会</a:t>
            </a:r>
            <a:endParaRPr lang="en-US" sz="1400" dirty="0">
              <a:solidFill>
                <a:srgbClr val="9F6E4C"/>
              </a:solidFill>
              <a:latin typeface="Meiryo UI" panose="020B0604030504040204" pitchFamily="50" charset="-128"/>
              <a:ea typeface="Meiryo UI" panose="020B0604030504040204" pitchFamily="50" charset="-128"/>
            </a:endParaRPr>
          </a:p>
        </p:txBody>
      </p:sp>
      <p:grpSp>
        <p:nvGrpSpPr>
          <p:cNvPr id="17" name="Group 14">
            <a:extLst>
              <a:ext uri="{FF2B5EF4-FFF2-40B4-BE49-F238E27FC236}">
                <a16:creationId xmlns:a16="http://schemas.microsoft.com/office/drawing/2014/main" id="{295A74C5-05DD-42B0-A179-4B216B5699D0}"/>
              </a:ext>
            </a:extLst>
          </p:cNvPr>
          <p:cNvGrpSpPr/>
          <p:nvPr/>
        </p:nvGrpSpPr>
        <p:grpSpPr>
          <a:xfrm>
            <a:off x="1592009" y="2072043"/>
            <a:ext cx="6721982" cy="1729042"/>
            <a:chOff x="0" y="0"/>
            <a:chExt cx="8962643" cy="2305389"/>
          </a:xfrm>
        </p:grpSpPr>
        <p:sp>
          <p:nvSpPr>
            <p:cNvPr id="18" name="Freeform 15">
              <a:extLst>
                <a:ext uri="{FF2B5EF4-FFF2-40B4-BE49-F238E27FC236}">
                  <a16:creationId xmlns:a16="http://schemas.microsoft.com/office/drawing/2014/main" id="{849B4695-5719-44F6-A8A5-FC222D7FA6E2}"/>
                </a:ext>
              </a:extLst>
            </p:cNvPr>
            <p:cNvSpPr/>
            <p:nvPr/>
          </p:nvSpPr>
          <p:spPr>
            <a:xfrm>
              <a:off x="0" y="0"/>
              <a:ext cx="8962643" cy="2305389"/>
            </a:xfrm>
            <a:custGeom>
              <a:avLst/>
              <a:gdLst/>
              <a:ahLst/>
              <a:cxnLst/>
              <a:rect l="l" t="t" r="r" b="b"/>
              <a:pathLst>
                <a:path w="8962643" h="2305389">
                  <a:moveTo>
                    <a:pt x="0" y="0"/>
                  </a:moveTo>
                  <a:lnTo>
                    <a:pt x="8962643" y="0"/>
                  </a:lnTo>
                  <a:lnTo>
                    <a:pt x="8962643" y="2305389"/>
                  </a:lnTo>
                  <a:lnTo>
                    <a:pt x="0" y="2305389"/>
                  </a:lnTo>
                  <a:lnTo>
                    <a:pt x="0" y="0"/>
                  </a:lnTo>
                  <a:close/>
                </a:path>
              </a:pathLst>
            </a:custGeom>
            <a:blipFill>
              <a:blip r:embed="rId8"/>
              <a:stretch>
                <a:fillRect l="-29120" t="-2637" r="-33499" b="-344392"/>
              </a:stretch>
            </a:blipFill>
          </p:spPr>
        </p:sp>
        <p:grpSp>
          <p:nvGrpSpPr>
            <p:cNvPr id="19" name="Group 16">
              <a:extLst>
                <a:ext uri="{FF2B5EF4-FFF2-40B4-BE49-F238E27FC236}">
                  <a16:creationId xmlns:a16="http://schemas.microsoft.com/office/drawing/2014/main" id="{331DA4BF-E1B9-45AE-8302-E9EDC45F0B67}"/>
                </a:ext>
              </a:extLst>
            </p:cNvPr>
            <p:cNvGrpSpPr/>
            <p:nvPr/>
          </p:nvGrpSpPr>
          <p:grpSpPr>
            <a:xfrm>
              <a:off x="5351461" y="867132"/>
              <a:ext cx="667688" cy="483118"/>
              <a:chOff x="0" y="0"/>
              <a:chExt cx="197833" cy="143146"/>
            </a:xfrm>
          </p:grpSpPr>
          <p:sp>
            <p:nvSpPr>
              <p:cNvPr id="29" name="Freeform 17">
                <a:extLst>
                  <a:ext uri="{FF2B5EF4-FFF2-40B4-BE49-F238E27FC236}">
                    <a16:creationId xmlns:a16="http://schemas.microsoft.com/office/drawing/2014/main" id="{CADB23C3-0A9B-495B-88DE-B33EC95CE5AC}"/>
                  </a:ext>
                </a:extLst>
              </p:cNvPr>
              <p:cNvSpPr/>
              <p:nvPr/>
            </p:nvSpPr>
            <p:spPr>
              <a:xfrm>
                <a:off x="0" y="0"/>
                <a:ext cx="197833" cy="143146"/>
              </a:xfrm>
              <a:custGeom>
                <a:avLst/>
                <a:gdLst/>
                <a:ahLst/>
                <a:cxnLst/>
                <a:rect l="l" t="t" r="r" b="b"/>
                <a:pathLst>
                  <a:path w="197833" h="143146">
                    <a:moveTo>
                      <a:pt x="0" y="0"/>
                    </a:moveTo>
                    <a:lnTo>
                      <a:pt x="197833" y="0"/>
                    </a:lnTo>
                    <a:lnTo>
                      <a:pt x="197833" y="143146"/>
                    </a:lnTo>
                    <a:lnTo>
                      <a:pt x="0" y="143146"/>
                    </a:lnTo>
                    <a:close/>
                  </a:path>
                </a:pathLst>
              </a:custGeom>
              <a:solidFill>
                <a:srgbClr val="FEFFFF"/>
              </a:solidFill>
            </p:spPr>
          </p:sp>
          <p:sp>
            <p:nvSpPr>
              <p:cNvPr id="30" name="TextBox 18">
                <a:extLst>
                  <a:ext uri="{FF2B5EF4-FFF2-40B4-BE49-F238E27FC236}">
                    <a16:creationId xmlns:a16="http://schemas.microsoft.com/office/drawing/2014/main" id="{F8C67FB9-74E8-4B96-80B8-34447C1F5543}"/>
                  </a:ext>
                </a:extLst>
              </p:cNvPr>
              <p:cNvSpPr txBox="1"/>
              <p:nvPr/>
            </p:nvSpPr>
            <p:spPr>
              <a:xfrm>
                <a:off x="0" y="-38100"/>
                <a:ext cx="197833" cy="181246"/>
              </a:xfrm>
              <a:prstGeom prst="rect">
                <a:avLst/>
              </a:prstGeom>
            </p:spPr>
            <p:txBody>
              <a:bodyPr lIns="50800" tIns="50800" rIns="50800" bIns="50800" rtlCol="0" anchor="ctr"/>
              <a:lstStyle/>
              <a:p>
                <a:pPr algn="ctr">
                  <a:lnSpc>
                    <a:spcPts val="1819"/>
                  </a:lnSpc>
                </a:pPr>
                <a:endParaRPr/>
              </a:p>
            </p:txBody>
          </p:sp>
        </p:grpSp>
        <p:grpSp>
          <p:nvGrpSpPr>
            <p:cNvPr id="20" name="Group 19">
              <a:extLst>
                <a:ext uri="{FF2B5EF4-FFF2-40B4-BE49-F238E27FC236}">
                  <a16:creationId xmlns:a16="http://schemas.microsoft.com/office/drawing/2014/main" id="{C34B074A-4E80-4F4A-957F-DEC1524FE545}"/>
                </a:ext>
              </a:extLst>
            </p:cNvPr>
            <p:cNvGrpSpPr/>
            <p:nvPr/>
          </p:nvGrpSpPr>
          <p:grpSpPr>
            <a:xfrm>
              <a:off x="6102172" y="432510"/>
              <a:ext cx="1051510" cy="483118"/>
              <a:chOff x="0" y="0"/>
              <a:chExt cx="311559" cy="143146"/>
            </a:xfrm>
          </p:grpSpPr>
          <p:sp>
            <p:nvSpPr>
              <p:cNvPr id="27" name="Freeform 20">
                <a:extLst>
                  <a:ext uri="{FF2B5EF4-FFF2-40B4-BE49-F238E27FC236}">
                    <a16:creationId xmlns:a16="http://schemas.microsoft.com/office/drawing/2014/main" id="{68FA7D19-87F3-4450-BC35-9ABBF207ED57}"/>
                  </a:ext>
                </a:extLst>
              </p:cNvPr>
              <p:cNvSpPr/>
              <p:nvPr/>
            </p:nvSpPr>
            <p:spPr>
              <a:xfrm>
                <a:off x="0" y="0"/>
                <a:ext cx="311559" cy="143146"/>
              </a:xfrm>
              <a:custGeom>
                <a:avLst/>
                <a:gdLst/>
                <a:ahLst/>
                <a:cxnLst/>
                <a:rect l="l" t="t" r="r" b="b"/>
                <a:pathLst>
                  <a:path w="311559" h="143146">
                    <a:moveTo>
                      <a:pt x="0" y="0"/>
                    </a:moveTo>
                    <a:lnTo>
                      <a:pt x="311559" y="0"/>
                    </a:lnTo>
                    <a:lnTo>
                      <a:pt x="311559" y="143146"/>
                    </a:lnTo>
                    <a:lnTo>
                      <a:pt x="0" y="143146"/>
                    </a:lnTo>
                    <a:close/>
                  </a:path>
                </a:pathLst>
              </a:custGeom>
              <a:solidFill>
                <a:srgbClr val="FEFFFF"/>
              </a:solidFill>
            </p:spPr>
          </p:sp>
          <p:sp>
            <p:nvSpPr>
              <p:cNvPr id="28" name="TextBox 21">
                <a:extLst>
                  <a:ext uri="{FF2B5EF4-FFF2-40B4-BE49-F238E27FC236}">
                    <a16:creationId xmlns:a16="http://schemas.microsoft.com/office/drawing/2014/main" id="{02D35F79-77B1-4B09-97F2-E9CB54E6B3A3}"/>
                  </a:ext>
                </a:extLst>
              </p:cNvPr>
              <p:cNvSpPr txBox="1"/>
              <p:nvPr/>
            </p:nvSpPr>
            <p:spPr>
              <a:xfrm>
                <a:off x="0" y="-38100"/>
                <a:ext cx="311559" cy="181246"/>
              </a:xfrm>
              <a:prstGeom prst="rect">
                <a:avLst/>
              </a:prstGeom>
            </p:spPr>
            <p:txBody>
              <a:bodyPr lIns="50800" tIns="50800" rIns="50800" bIns="50800" rtlCol="0" anchor="ctr"/>
              <a:lstStyle/>
              <a:p>
                <a:pPr algn="ctr">
                  <a:lnSpc>
                    <a:spcPts val="1819"/>
                  </a:lnSpc>
                </a:pPr>
                <a:endParaRPr/>
              </a:p>
            </p:txBody>
          </p:sp>
        </p:grpSp>
        <p:grpSp>
          <p:nvGrpSpPr>
            <p:cNvPr id="21" name="Group 22">
              <a:extLst>
                <a:ext uri="{FF2B5EF4-FFF2-40B4-BE49-F238E27FC236}">
                  <a16:creationId xmlns:a16="http://schemas.microsoft.com/office/drawing/2014/main" id="{EDCC8286-0F9C-49C7-854F-D594395B7505}"/>
                </a:ext>
              </a:extLst>
            </p:cNvPr>
            <p:cNvGrpSpPr/>
            <p:nvPr/>
          </p:nvGrpSpPr>
          <p:grpSpPr>
            <a:xfrm>
              <a:off x="7456839" y="432510"/>
              <a:ext cx="911565" cy="483118"/>
              <a:chOff x="0" y="0"/>
              <a:chExt cx="270093" cy="143146"/>
            </a:xfrm>
          </p:grpSpPr>
          <p:sp>
            <p:nvSpPr>
              <p:cNvPr id="25" name="Freeform 23">
                <a:extLst>
                  <a:ext uri="{FF2B5EF4-FFF2-40B4-BE49-F238E27FC236}">
                    <a16:creationId xmlns:a16="http://schemas.microsoft.com/office/drawing/2014/main" id="{87B37972-6CDC-4DEC-B24E-8AC70E23D3AE}"/>
                  </a:ext>
                </a:extLst>
              </p:cNvPr>
              <p:cNvSpPr/>
              <p:nvPr/>
            </p:nvSpPr>
            <p:spPr>
              <a:xfrm>
                <a:off x="0" y="0"/>
                <a:ext cx="270093" cy="143146"/>
              </a:xfrm>
              <a:custGeom>
                <a:avLst/>
                <a:gdLst/>
                <a:ahLst/>
                <a:cxnLst/>
                <a:rect l="l" t="t" r="r" b="b"/>
                <a:pathLst>
                  <a:path w="270093" h="143146">
                    <a:moveTo>
                      <a:pt x="0" y="0"/>
                    </a:moveTo>
                    <a:lnTo>
                      <a:pt x="270093" y="0"/>
                    </a:lnTo>
                    <a:lnTo>
                      <a:pt x="270093" y="143146"/>
                    </a:lnTo>
                    <a:lnTo>
                      <a:pt x="0" y="143146"/>
                    </a:lnTo>
                    <a:close/>
                  </a:path>
                </a:pathLst>
              </a:custGeom>
              <a:solidFill>
                <a:srgbClr val="FEFFFF"/>
              </a:solidFill>
            </p:spPr>
          </p:sp>
          <p:sp>
            <p:nvSpPr>
              <p:cNvPr id="26" name="TextBox 24">
                <a:extLst>
                  <a:ext uri="{FF2B5EF4-FFF2-40B4-BE49-F238E27FC236}">
                    <a16:creationId xmlns:a16="http://schemas.microsoft.com/office/drawing/2014/main" id="{8576053F-6FD6-4D12-A1D5-3C0A01E3D284}"/>
                  </a:ext>
                </a:extLst>
              </p:cNvPr>
              <p:cNvSpPr txBox="1"/>
              <p:nvPr/>
            </p:nvSpPr>
            <p:spPr>
              <a:xfrm>
                <a:off x="0" y="-38100"/>
                <a:ext cx="270093" cy="181246"/>
              </a:xfrm>
              <a:prstGeom prst="rect">
                <a:avLst/>
              </a:prstGeom>
            </p:spPr>
            <p:txBody>
              <a:bodyPr lIns="50800" tIns="50800" rIns="50800" bIns="50800" rtlCol="0" anchor="ctr"/>
              <a:lstStyle/>
              <a:p>
                <a:pPr algn="ctr">
                  <a:lnSpc>
                    <a:spcPts val="1819"/>
                  </a:lnSpc>
                </a:pPr>
                <a:endParaRPr/>
              </a:p>
            </p:txBody>
          </p:sp>
        </p:grpSp>
        <p:sp>
          <p:nvSpPr>
            <p:cNvPr id="22" name="TextBox 25">
              <a:extLst>
                <a:ext uri="{FF2B5EF4-FFF2-40B4-BE49-F238E27FC236}">
                  <a16:creationId xmlns:a16="http://schemas.microsoft.com/office/drawing/2014/main" id="{EF7877A8-7DF9-49E9-B55C-B9E0A7F63911}"/>
                </a:ext>
              </a:extLst>
            </p:cNvPr>
            <p:cNvSpPr txBox="1"/>
            <p:nvPr/>
          </p:nvSpPr>
          <p:spPr>
            <a:xfrm>
              <a:off x="5409656" y="1012701"/>
              <a:ext cx="551299" cy="307776"/>
            </a:xfrm>
            <a:prstGeom prst="rect">
              <a:avLst/>
            </a:prstGeom>
          </p:spPr>
          <p:txBody>
            <a:bodyPr wrap="square" lIns="0" tIns="0" rIns="0" bIns="0" rtlCol="0" anchor="t">
              <a:spAutoFit/>
            </a:bodyPr>
            <a:lstStyle/>
            <a:p>
              <a:pPr algn="ctr">
                <a:lnSpc>
                  <a:spcPts val="1820"/>
                </a:lnSpc>
              </a:pPr>
              <a:r>
                <a:rPr lang="en-US" sz="1600" dirty="0" err="1">
                  <a:solidFill>
                    <a:srgbClr val="9F6E4C"/>
                  </a:solidFill>
                  <a:latin typeface="UDモトヤシーダ"/>
                  <a:ea typeface="UDモトヤシーダ"/>
                  <a:cs typeface="UDモトヤシーダ"/>
                  <a:sym typeface="UDモトヤシーダ"/>
                </a:rPr>
                <a:t>さい</a:t>
              </a:r>
              <a:endParaRPr lang="en-US" sz="1600" dirty="0">
                <a:solidFill>
                  <a:srgbClr val="9F6E4C"/>
                </a:solidFill>
                <a:latin typeface="UDモトヤシーダ"/>
                <a:ea typeface="UDモトヤシーダ"/>
                <a:cs typeface="UDモトヤシーダ"/>
                <a:sym typeface="UDモトヤシーダ"/>
              </a:endParaRPr>
            </a:p>
          </p:txBody>
        </p:sp>
        <p:sp>
          <p:nvSpPr>
            <p:cNvPr id="23" name="TextBox 26">
              <a:extLst>
                <a:ext uri="{FF2B5EF4-FFF2-40B4-BE49-F238E27FC236}">
                  <a16:creationId xmlns:a16="http://schemas.microsoft.com/office/drawing/2014/main" id="{FB0EF63F-939E-4E47-B6BF-565125CDAD20}"/>
                </a:ext>
              </a:extLst>
            </p:cNvPr>
            <p:cNvSpPr txBox="1"/>
            <p:nvPr/>
          </p:nvSpPr>
          <p:spPr>
            <a:xfrm>
              <a:off x="5833694" y="490429"/>
              <a:ext cx="1671317" cy="307776"/>
            </a:xfrm>
            <a:prstGeom prst="rect">
              <a:avLst/>
            </a:prstGeom>
          </p:spPr>
          <p:txBody>
            <a:bodyPr lIns="0" tIns="0" rIns="0" bIns="0" rtlCol="0" anchor="t">
              <a:spAutoFit/>
            </a:bodyPr>
            <a:lstStyle/>
            <a:p>
              <a:pPr algn="ctr">
                <a:lnSpc>
                  <a:spcPts val="1820"/>
                </a:lnSpc>
              </a:pPr>
              <a:r>
                <a:rPr lang="en-US" sz="1600" dirty="0">
                  <a:solidFill>
                    <a:srgbClr val="9F6E4C"/>
                  </a:solidFill>
                  <a:latin typeface="UDモトヤシーダ"/>
                  <a:ea typeface="UDモトヤシーダ"/>
                  <a:cs typeface="UDモトヤシーダ"/>
                  <a:sym typeface="UDモトヤシーダ"/>
                </a:rPr>
                <a:t>き　ゅ　う</a:t>
              </a:r>
              <a:r>
                <a:rPr lang="en-US" sz="1300" dirty="0">
                  <a:solidFill>
                    <a:srgbClr val="9F6E4C"/>
                  </a:solidFill>
                  <a:latin typeface="UDモトヤシーダ"/>
                  <a:ea typeface="UDモトヤシーダ"/>
                  <a:cs typeface="UDモトヤシーダ"/>
                  <a:sym typeface="UDモトヤシーダ"/>
                </a:rPr>
                <a:t>　</a:t>
              </a:r>
            </a:p>
          </p:txBody>
        </p:sp>
        <p:sp>
          <p:nvSpPr>
            <p:cNvPr id="24" name="TextBox 27">
              <a:extLst>
                <a:ext uri="{FF2B5EF4-FFF2-40B4-BE49-F238E27FC236}">
                  <a16:creationId xmlns:a16="http://schemas.microsoft.com/office/drawing/2014/main" id="{BC651019-BC15-476A-BFCA-8B5065AEED70}"/>
                </a:ext>
              </a:extLst>
            </p:cNvPr>
            <p:cNvSpPr txBox="1"/>
            <p:nvPr/>
          </p:nvSpPr>
          <p:spPr>
            <a:xfrm>
              <a:off x="7326122" y="490429"/>
              <a:ext cx="984821" cy="307776"/>
            </a:xfrm>
            <a:prstGeom prst="rect">
              <a:avLst/>
            </a:prstGeom>
          </p:spPr>
          <p:txBody>
            <a:bodyPr lIns="0" tIns="0" rIns="0" bIns="0" rtlCol="0" anchor="t">
              <a:spAutoFit/>
            </a:bodyPr>
            <a:lstStyle/>
            <a:p>
              <a:pPr algn="ctr">
                <a:lnSpc>
                  <a:spcPts val="1820"/>
                </a:lnSpc>
              </a:pPr>
              <a:r>
                <a:rPr lang="en-US" sz="1600" dirty="0">
                  <a:solidFill>
                    <a:srgbClr val="9F6E4C"/>
                  </a:solidFill>
                  <a:latin typeface="UDモトヤシーダ"/>
                  <a:ea typeface="UDモトヤシーダ"/>
                  <a:cs typeface="UDモトヤシーダ"/>
                  <a:sym typeface="UDモトヤシーダ"/>
                </a:rPr>
                <a:t>し</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06133" y="1578800"/>
            <a:ext cx="898847" cy="898847"/>
          </a:xfrm>
          <a:custGeom>
            <a:avLst/>
            <a:gdLst/>
            <a:ahLst/>
            <a:cxnLst/>
            <a:rect l="l" t="t" r="r" b="b"/>
            <a:pathLst>
              <a:path w="898847" h="898847">
                <a:moveTo>
                  <a:pt x="0" y="0"/>
                </a:moveTo>
                <a:lnTo>
                  <a:pt x="898847" y="0"/>
                </a:lnTo>
                <a:lnTo>
                  <a:pt x="898847" y="898847"/>
                </a:lnTo>
                <a:lnTo>
                  <a:pt x="0" y="8988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77504" y="3251097"/>
            <a:ext cx="898847" cy="898847"/>
          </a:xfrm>
          <a:custGeom>
            <a:avLst/>
            <a:gdLst/>
            <a:ahLst/>
            <a:cxnLst/>
            <a:rect l="l" t="t" r="r" b="b"/>
            <a:pathLst>
              <a:path w="898847" h="898847">
                <a:moveTo>
                  <a:pt x="0" y="0"/>
                </a:moveTo>
                <a:lnTo>
                  <a:pt x="898847" y="0"/>
                </a:lnTo>
                <a:lnTo>
                  <a:pt x="898847" y="898847"/>
                </a:lnTo>
                <a:lnTo>
                  <a:pt x="0" y="8988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77504" y="4921469"/>
            <a:ext cx="898847" cy="898847"/>
          </a:xfrm>
          <a:custGeom>
            <a:avLst/>
            <a:gdLst/>
            <a:ahLst/>
            <a:cxnLst/>
            <a:rect l="l" t="t" r="r" b="b"/>
            <a:pathLst>
              <a:path w="898847" h="898847">
                <a:moveTo>
                  <a:pt x="0" y="0"/>
                </a:moveTo>
                <a:lnTo>
                  <a:pt x="898847" y="0"/>
                </a:lnTo>
                <a:lnTo>
                  <a:pt x="898847" y="898847"/>
                </a:lnTo>
                <a:lnTo>
                  <a:pt x="0" y="8988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5" name="グループ化 24">
            <a:extLst>
              <a:ext uri="{FF2B5EF4-FFF2-40B4-BE49-F238E27FC236}">
                <a16:creationId xmlns:a16="http://schemas.microsoft.com/office/drawing/2014/main" id="{759CB891-CC30-4CB4-90BA-9A6A89952CDF}"/>
              </a:ext>
            </a:extLst>
          </p:cNvPr>
          <p:cNvGrpSpPr/>
          <p:nvPr/>
        </p:nvGrpSpPr>
        <p:grpSpPr>
          <a:xfrm>
            <a:off x="1331589" y="4633941"/>
            <a:ext cx="8540602" cy="1906969"/>
            <a:chOff x="1331589" y="4633941"/>
            <a:chExt cx="8540602" cy="1906969"/>
          </a:xfrm>
        </p:grpSpPr>
        <p:sp>
          <p:nvSpPr>
            <p:cNvPr id="7" name="TextBox 7"/>
            <p:cNvSpPr txBox="1"/>
            <p:nvPr/>
          </p:nvSpPr>
          <p:spPr>
            <a:xfrm>
              <a:off x="1331589" y="4633941"/>
              <a:ext cx="8540602" cy="1906969"/>
            </a:xfrm>
            <a:prstGeom prst="rect">
              <a:avLst/>
            </a:prstGeom>
          </p:spPr>
          <p:txBody>
            <a:bodyPr lIns="0" tIns="0" rIns="0" bIns="0" rtlCol="0" anchor="t">
              <a:spAutoFit/>
            </a:bodyPr>
            <a:lstStyle/>
            <a:p>
              <a:pPr algn="l">
                <a:lnSpc>
                  <a:spcPts val="3390"/>
                </a:lnSpc>
              </a:pPr>
              <a:r>
                <a:rPr lang="en-US" sz="2974" dirty="0" err="1">
                  <a:solidFill>
                    <a:srgbClr val="100BF4"/>
                  </a:solidFill>
                  <a:ea typeface="UDモトヤシーダ Bold"/>
                </a:rPr>
                <a:t>あとからはえてくる</a:t>
              </a:r>
              <a:r>
                <a:rPr lang="en-US" sz="2974" dirty="0">
                  <a:solidFill>
                    <a:srgbClr val="100BF4"/>
                  </a:solidFill>
                  <a:ea typeface="UDモトヤシーダ Bold"/>
                </a:rPr>
                <a:t>　</a:t>
              </a:r>
              <a:r>
                <a:rPr lang="en-US" sz="2974" dirty="0" err="1">
                  <a:solidFill>
                    <a:srgbClr val="100BF4"/>
                  </a:solidFill>
                  <a:ea typeface="UDモトヤシーダ Bold"/>
                </a:rPr>
                <a:t>おとなのはが</a:t>
              </a:r>
              <a:endParaRPr lang="en-US" sz="2974" dirty="0">
                <a:solidFill>
                  <a:srgbClr val="100BF4"/>
                </a:solidFill>
                <a:ea typeface="UDモトヤシーダ Bold"/>
              </a:endParaRPr>
            </a:p>
            <a:p>
              <a:pPr algn="l">
                <a:lnSpc>
                  <a:spcPts val="3390"/>
                </a:lnSpc>
              </a:pPr>
              <a:r>
                <a:rPr lang="en-US" sz="2974" dirty="0" err="1">
                  <a:solidFill>
                    <a:srgbClr val="100BF4"/>
                  </a:solidFill>
                  <a:ea typeface="UDモトヤシーダ Bold"/>
                </a:rPr>
                <a:t>きれいにならぶように</a:t>
              </a:r>
              <a:r>
                <a:rPr lang="en-US" sz="2974" dirty="0">
                  <a:solidFill>
                    <a:srgbClr val="100BF4"/>
                  </a:solidFill>
                  <a:ea typeface="UDモトヤシーダ Bold"/>
                </a:rPr>
                <a:t>　</a:t>
              </a:r>
            </a:p>
            <a:p>
              <a:pPr algn="l">
                <a:lnSpc>
                  <a:spcPts val="3390"/>
                </a:lnSpc>
              </a:pPr>
              <a:r>
                <a:rPr lang="en-US" sz="2974" dirty="0" err="1">
                  <a:solidFill>
                    <a:srgbClr val="100BF4"/>
                  </a:solidFill>
                  <a:ea typeface="UDモトヤシーダ Bold"/>
                </a:rPr>
                <a:t>ごうれいをかけている</a:t>
              </a:r>
              <a:r>
                <a:rPr lang="en-US" sz="2974" dirty="0">
                  <a:solidFill>
                    <a:srgbClr val="100BF4"/>
                  </a:solidFill>
                  <a:ea typeface="UDモトヤシーダ Bold"/>
                </a:rPr>
                <a:t>！</a:t>
              </a:r>
            </a:p>
            <a:p>
              <a:pPr algn="l">
                <a:lnSpc>
                  <a:spcPts val="2833"/>
                </a:lnSpc>
              </a:pPr>
              <a:endParaRPr lang="en-US" sz="2974" dirty="0">
                <a:solidFill>
                  <a:srgbClr val="100BF4"/>
                </a:solidFill>
                <a:ea typeface="UDモトヤシーダ Bold"/>
              </a:endParaRPr>
            </a:p>
          </p:txBody>
        </p:sp>
        <p:sp>
          <p:nvSpPr>
            <p:cNvPr id="8" name="Freeform 8"/>
            <p:cNvSpPr/>
            <p:nvPr/>
          </p:nvSpPr>
          <p:spPr>
            <a:xfrm>
              <a:off x="5771388" y="4633941"/>
              <a:ext cx="3670356" cy="1706208"/>
            </a:xfrm>
            <a:custGeom>
              <a:avLst/>
              <a:gdLst/>
              <a:ahLst/>
              <a:cxnLst/>
              <a:rect l="l" t="t" r="r" b="b"/>
              <a:pathLst>
                <a:path w="3670356" h="1706208">
                  <a:moveTo>
                    <a:pt x="0" y="0"/>
                  </a:moveTo>
                  <a:lnTo>
                    <a:pt x="3670356" y="0"/>
                  </a:lnTo>
                  <a:lnTo>
                    <a:pt x="3670356" y="1706208"/>
                  </a:lnTo>
                  <a:lnTo>
                    <a:pt x="0" y="1706208"/>
                  </a:lnTo>
                  <a:lnTo>
                    <a:pt x="0" y="0"/>
                  </a:lnTo>
                  <a:close/>
                </a:path>
              </a:pathLst>
            </a:custGeom>
            <a:blipFill>
              <a:blip r:embed="rId9"/>
              <a:stretch>
                <a:fillRect l="-5988" t="-2326" b="-11979"/>
              </a:stretch>
            </a:blipFill>
          </p:spPr>
        </p:sp>
      </p:grpSp>
      <p:sp>
        <p:nvSpPr>
          <p:cNvPr id="9" name="Freeform 9"/>
          <p:cNvSpPr/>
          <p:nvPr/>
        </p:nvSpPr>
        <p:spPr>
          <a:xfrm>
            <a:off x="1308863" y="2553042"/>
            <a:ext cx="6297702" cy="62977"/>
          </a:xfrm>
          <a:custGeom>
            <a:avLst/>
            <a:gdLst/>
            <a:ahLst/>
            <a:cxnLst/>
            <a:rect l="l" t="t" r="r" b="b"/>
            <a:pathLst>
              <a:path w="6297702" h="62977">
                <a:moveTo>
                  <a:pt x="0" y="0"/>
                </a:moveTo>
                <a:lnTo>
                  <a:pt x="6297703" y="0"/>
                </a:lnTo>
                <a:lnTo>
                  <a:pt x="6297703" y="62977"/>
                </a:lnTo>
                <a:lnTo>
                  <a:pt x="0" y="629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331589" y="3989973"/>
            <a:ext cx="6297702" cy="62977"/>
          </a:xfrm>
          <a:custGeom>
            <a:avLst/>
            <a:gdLst/>
            <a:ahLst/>
            <a:cxnLst/>
            <a:rect l="l" t="t" r="r" b="b"/>
            <a:pathLst>
              <a:path w="6297702" h="62977">
                <a:moveTo>
                  <a:pt x="0" y="0"/>
                </a:moveTo>
                <a:lnTo>
                  <a:pt x="6297703" y="0"/>
                </a:lnTo>
                <a:lnTo>
                  <a:pt x="6297703" y="62977"/>
                </a:lnTo>
                <a:lnTo>
                  <a:pt x="0" y="629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331589" y="6001860"/>
            <a:ext cx="4140883" cy="41409"/>
          </a:xfrm>
          <a:custGeom>
            <a:avLst/>
            <a:gdLst/>
            <a:ahLst/>
            <a:cxnLst/>
            <a:rect l="l" t="t" r="r" b="b"/>
            <a:pathLst>
              <a:path w="4140883" h="41409">
                <a:moveTo>
                  <a:pt x="0" y="0"/>
                </a:moveTo>
                <a:lnTo>
                  <a:pt x="4140883" y="0"/>
                </a:lnTo>
                <a:lnTo>
                  <a:pt x="4140883" y="41408"/>
                </a:lnTo>
                <a:lnTo>
                  <a:pt x="0" y="414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2" name="グループ化 21">
            <a:extLst>
              <a:ext uri="{FF2B5EF4-FFF2-40B4-BE49-F238E27FC236}">
                <a16:creationId xmlns:a16="http://schemas.microsoft.com/office/drawing/2014/main" id="{ECCA6820-E03B-49AF-91FB-E166032A1E34}"/>
              </a:ext>
            </a:extLst>
          </p:cNvPr>
          <p:cNvGrpSpPr/>
          <p:nvPr/>
        </p:nvGrpSpPr>
        <p:grpSpPr>
          <a:xfrm>
            <a:off x="1384096" y="3111700"/>
            <a:ext cx="8105189" cy="1276289"/>
            <a:chOff x="1384096" y="3111700"/>
            <a:chExt cx="8105189" cy="1276289"/>
          </a:xfrm>
        </p:grpSpPr>
        <p:sp>
          <p:nvSpPr>
            <p:cNvPr id="3" name="Freeform 3"/>
            <p:cNvSpPr/>
            <p:nvPr/>
          </p:nvSpPr>
          <p:spPr>
            <a:xfrm>
              <a:off x="7886467" y="3111700"/>
              <a:ext cx="1602818" cy="1276289"/>
            </a:xfrm>
            <a:custGeom>
              <a:avLst/>
              <a:gdLst/>
              <a:ahLst/>
              <a:cxnLst/>
              <a:rect l="l" t="t" r="r" b="b"/>
              <a:pathLst>
                <a:path w="1602818" h="1276289">
                  <a:moveTo>
                    <a:pt x="0" y="0"/>
                  </a:moveTo>
                  <a:lnTo>
                    <a:pt x="1602817" y="0"/>
                  </a:lnTo>
                  <a:lnTo>
                    <a:pt x="1602817" y="1276288"/>
                  </a:lnTo>
                  <a:lnTo>
                    <a:pt x="0" y="1276288"/>
                  </a:lnTo>
                  <a:lnTo>
                    <a:pt x="0" y="0"/>
                  </a:lnTo>
                  <a:close/>
                </a:path>
              </a:pathLst>
            </a:custGeom>
            <a:blipFill>
              <a:blip r:embed="rId12"/>
              <a:stretch>
                <a:fillRect/>
              </a:stretch>
            </a:blipFill>
          </p:spPr>
        </p:sp>
        <p:sp>
          <p:nvSpPr>
            <p:cNvPr id="14" name="TextBox 14"/>
            <p:cNvSpPr txBox="1"/>
            <p:nvPr/>
          </p:nvSpPr>
          <p:spPr>
            <a:xfrm>
              <a:off x="1384096" y="3281509"/>
              <a:ext cx="6984446" cy="973590"/>
            </a:xfrm>
            <a:prstGeom prst="rect">
              <a:avLst/>
            </a:prstGeom>
          </p:spPr>
          <p:txBody>
            <a:bodyPr lIns="0" tIns="0" rIns="0" bIns="0" rtlCol="0" anchor="t">
              <a:spAutoFit/>
            </a:bodyPr>
            <a:lstStyle/>
            <a:p>
              <a:pPr algn="l">
                <a:lnSpc>
                  <a:spcPts val="5083"/>
                </a:lnSpc>
              </a:pPr>
              <a:r>
                <a:rPr lang="en-US" sz="3631" dirty="0" err="1">
                  <a:solidFill>
                    <a:srgbClr val="100BF4"/>
                  </a:solidFill>
                  <a:ea typeface="UDモトヤシーダ Bold"/>
                </a:rPr>
                <a:t>かむちからがいちばんつよい</a:t>
              </a:r>
              <a:r>
                <a:rPr lang="en-US" sz="3631" dirty="0">
                  <a:solidFill>
                    <a:srgbClr val="100BF4"/>
                  </a:solidFill>
                  <a:ea typeface="UDモトヤシーダ Bold"/>
                </a:rPr>
                <a:t>！</a:t>
              </a:r>
            </a:p>
          </p:txBody>
        </p:sp>
      </p:grpSp>
      <p:grpSp>
        <p:nvGrpSpPr>
          <p:cNvPr id="19" name="グループ化 18">
            <a:extLst>
              <a:ext uri="{FF2B5EF4-FFF2-40B4-BE49-F238E27FC236}">
                <a16:creationId xmlns:a16="http://schemas.microsoft.com/office/drawing/2014/main" id="{46E7403D-CCB1-4293-8FC4-A0AC6BF62CD6}"/>
              </a:ext>
            </a:extLst>
          </p:cNvPr>
          <p:cNvGrpSpPr/>
          <p:nvPr/>
        </p:nvGrpSpPr>
        <p:grpSpPr>
          <a:xfrm>
            <a:off x="1308863" y="1186469"/>
            <a:ext cx="8597137" cy="1584221"/>
            <a:chOff x="1308863" y="1186469"/>
            <a:chExt cx="8597137" cy="1584221"/>
          </a:xfrm>
        </p:grpSpPr>
        <p:sp>
          <p:nvSpPr>
            <p:cNvPr id="2" name="Freeform 2"/>
            <p:cNvSpPr/>
            <p:nvPr/>
          </p:nvSpPr>
          <p:spPr>
            <a:xfrm>
              <a:off x="7984095" y="1186469"/>
              <a:ext cx="1921905" cy="1456064"/>
            </a:xfrm>
            <a:custGeom>
              <a:avLst/>
              <a:gdLst/>
              <a:ahLst/>
              <a:cxnLst/>
              <a:rect l="l" t="t" r="r" b="b"/>
              <a:pathLst>
                <a:path w="1921905" h="1456064">
                  <a:moveTo>
                    <a:pt x="0" y="0"/>
                  </a:moveTo>
                  <a:lnTo>
                    <a:pt x="1921905" y="0"/>
                  </a:lnTo>
                  <a:lnTo>
                    <a:pt x="1921905" y="1456063"/>
                  </a:lnTo>
                  <a:lnTo>
                    <a:pt x="0" y="1456063"/>
                  </a:lnTo>
                  <a:lnTo>
                    <a:pt x="0" y="0"/>
                  </a:lnTo>
                  <a:close/>
                </a:path>
              </a:pathLst>
            </a:custGeom>
            <a:blipFill>
              <a:blip r:embed="rId13"/>
              <a:stretch>
                <a:fillRect t="-1108" b="-7578"/>
              </a:stretch>
            </a:blipFill>
          </p:spPr>
        </p:sp>
        <p:grpSp>
          <p:nvGrpSpPr>
            <p:cNvPr id="17" name="グループ化 16">
              <a:extLst>
                <a:ext uri="{FF2B5EF4-FFF2-40B4-BE49-F238E27FC236}">
                  <a16:creationId xmlns:a16="http://schemas.microsoft.com/office/drawing/2014/main" id="{E74BF5EB-89B0-4DBE-AF87-1AA508BF2E84}"/>
                </a:ext>
              </a:extLst>
            </p:cNvPr>
            <p:cNvGrpSpPr/>
            <p:nvPr/>
          </p:nvGrpSpPr>
          <p:grpSpPr>
            <a:xfrm>
              <a:off x="1308863" y="1344761"/>
              <a:ext cx="7773002" cy="1425929"/>
              <a:chOff x="1308863" y="1344761"/>
              <a:chExt cx="7773002" cy="1425929"/>
            </a:xfrm>
          </p:grpSpPr>
          <p:sp>
            <p:nvSpPr>
              <p:cNvPr id="12" name="TextBox 12"/>
              <p:cNvSpPr txBox="1"/>
              <p:nvPr/>
            </p:nvSpPr>
            <p:spPr>
              <a:xfrm>
                <a:off x="1308863" y="1797100"/>
                <a:ext cx="7773002" cy="973590"/>
              </a:xfrm>
              <a:prstGeom prst="rect">
                <a:avLst/>
              </a:prstGeom>
            </p:spPr>
            <p:txBody>
              <a:bodyPr lIns="0" tIns="0" rIns="0" bIns="0" rtlCol="0" anchor="t">
                <a:spAutoFit/>
              </a:bodyPr>
              <a:lstStyle/>
              <a:p>
                <a:pPr algn="l">
                  <a:lnSpc>
                    <a:spcPts val="5083"/>
                  </a:lnSpc>
                </a:pPr>
                <a:r>
                  <a:rPr lang="en-US" sz="3631" dirty="0" err="1">
                    <a:solidFill>
                      <a:srgbClr val="100BF4"/>
                    </a:solidFill>
                    <a:ea typeface="UDモトヤシーダ Bold"/>
                  </a:rPr>
                  <a:t>いちばんおおきくてちからもち</a:t>
                </a:r>
                <a:r>
                  <a:rPr lang="en-US" sz="3631" dirty="0">
                    <a:solidFill>
                      <a:srgbClr val="100BF4"/>
                    </a:solidFill>
                    <a:ea typeface="UDモトヤシーダ Bold"/>
                  </a:rPr>
                  <a:t>！</a:t>
                </a:r>
              </a:p>
            </p:txBody>
          </p:sp>
          <p:sp>
            <p:nvSpPr>
              <p:cNvPr id="15" name="TextBox 15"/>
              <p:cNvSpPr txBox="1"/>
              <p:nvPr/>
            </p:nvSpPr>
            <p:spPr>
              <a:xfrm>
                <a:off x="1308863" y="1344761"/>
                <a:ext cx="3969714" cy="843496"/>
              </a:xfrm>
              <a:prstGeom prst="rect">
                <a:avLst/>
              </a:prstGeom>
            </p:spPr>
            <p:txBody>
              <a:bodyPr lIns="0" tIns="0" rIns="0" bIns="0" rtlCol="0" anchor="t">
                <a:spAutoFit/>
              </a:bodyPr>
              <a:lstStyle/>
              <a:p>
                <a:pPr algn="l">
                  <a:lnSpc>
                    <a:spcPts val="4383"/>
                  </a:lnSpc>
                </a:pPr>
                <a:r>
                  <a:rPr lang="en-US" sz="3131" dirty="0" err="1">
                    <a:solidFill>
                      <a:srgbClr val="100BF4"/>
                    </a:solidFill>
                    <a:ea typeface="UDモトヤシーダ Bold"/>
                  </a:rPr>
                  <a:t>おとなのはのなかで</a:t>
                </a:r>
                <a:endParaRPr lang="en-US" sz="3131" dirty="0">
                  <a:solidFill>
                    <a:srgbClr val="100BF4"/>
                  </a:solidFill>
                  <a:ea typeface="UDモトヤシーダ Bold"/>
                </a:endParaRPr>
              </a:p>
            </p:txBody>
          </p:sp>
        </p:grpSp>
      </p:grpSp>
      <p:grpSp>
        <p:nvGrpSpPr>
          <p:cNvPr id="18" name="グループ化 17">
            <a:extLst>
              <a:ext uri="{FF2B5EF4-FFF2-40B4-BE49-F238E27FC236}">
                <a16:creationId xmlns:a16="http://schemas.microsoft.com/office/drawing/2014/main" id="{E4E94650-B0F3-411E-ADB0-EC14D4EEDFA6}"/>
              </a:ext>
            </a:extLst>
          </p:cNvPr>
          <p:cNvGrpSpPr/>
          <p:nvPr/>
        </p:nvGrpSpPr>
        <p:grpSpPr>
          <a:xfrm>
            <a:off x="12071" y="125798"/>
            <a:ext cx="9728496" cy="1350837"/>
            <a:chOff x="12071" y="125798"/>
            <a:chExt cx="9728496" cy="1350837"/>
          </a:xfrm>
        </p:grpSpPr>
        <p:sp>
          <p:nvSpPr>
            <p:cNvPr id="13" name="TextBox 13"/>
            <p:cNvSpPr txBox="1"/>
            <p:nvPr/>
          </p:nvSpPr>
          <p:spPr>
            <a:xfrm>
              <a:off x="12071" y="338875"/>
              <a:ext cx="9728496" cy="1137760"/>
            </a:xfrm>
            <a:prstGeom prst="rect">
              <a:avLst/>
            </a:prstGeom>
          </p:spPr>
          <p:txBody>
            <a:bodyPr lIns="0" tIns="0" rIns="0" bIns="0" rtlCol="0" anchor="t">
              <a:spAutoFit/>
            </a:bodyPr>
            <a:lstStyle/>
            <a:p>
              <a:pPr algn="ctr">
                <a:lnSpc>
                  <a:spcPts val="6063"/>
                </a:lnSpc>
              </a:pPr>
              <a:r>
                <a:rPr lang="en-US" sz="4331" dirty="0" err="1">
                  <a:solidFill>
                    <a:srgbClr val="000000"/>
                  </a:solidFill>
                  <a:ea typeface="UDモトヤシーダ"/>
                </a:rPr>
                <a:t>たいせつなやくわりが</a:t>
              </a:r>
              <a:r>
                <a:rPr lang="en-US" sz="4331" dirty="0">
                  <a:solidFill>
                    <a:srgbClr val="000000"/>
                  </a:solidFill>
                  <a:ea typeface="UDモトヤシーダ"/>
                </a:rPr>
                <a:t>　　　</a:t>
              </a:r>
              <a:r>
                <a:rPr lang="en-US" sz="4331" dirty="0" err="1">
                  <a:solidFill>
                    <a:srgbClr val="000000"/>
                  </a:solidFill>
                  <a:ea typeface="UDモトヤシーダ"/>
                </a:rPr>
                <a:t>あります</a:t>
              </a:r>
              <a:endParaRPr lang="en-US" sz="4331" dirty="0">
                <a:solidFill>
                  <a:srgbClr val="000000"/>
                </a:solidFill>
                <a:ea typeface="UDモトヤシーダ"/>
              </a:endParaRPr>
            </a:p>
          </p:txBody>
        </p:sp>
        <p:sp>
          <p:nvSpPr>
            <p:cNvPr id="16" name="TextBox 16"/>
            <p:cNvSpPr txBox="1"/>
            <p:nvPr/>
          </p:nvSpPr>
          <p:spPr>
            <a:xfrm>
              <a:off x="5715000" y="125798"/>
              <a:ext cx="1488340" cy="1119927"/>
            </a:xfrm>
            <a:prstGeom prst="rect">
              <a:avLst/>
            </a:prstGeom>
          </p:spPr>
          <p:txBody>
            <a:bodyPr lIns="0" tIns="0" rIns="0" bIns="0" rtlCol="0" anchor="t">
              <a:spAutoFit/>
            </a:bodyPr>
            <a:lstStyle/>
            <a:p>
              <a:pPr algn="ctr">
                <a:lnSpc>
                  <a:spcPts val="9143"/>
                </a:lnSpc>
              </a:pPr>
              <a:r>
                <a:rPr lang="en-US" sz="6531" dirty="0">
                  <a:solidFill>
                    <a:srgbClr val="000000"/>
                  </a:solidFill>
                  <a:latin typeface="ZEN角ゴシックNEW Bold"/>
                  <a:ea typeface="ZEN角ゴシックNEW Bold"/>
                </a:rPr>
                <a:t>3つ</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17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17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17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53000" y="1527605"/>
            <a:ext cx="4064232" cy="3802790"/>
          </a:xfrm>
          <a:custGeom>
            <a:avLst/>
            <a:gdLst/>
            <a:ahLst/>
            <a:cxnLst/>
            <a:rect l="l" t="t" r="r" b="b"/>
            <a:pathLst>
              <a:path w="4064232" h="3802790">
                <a:moveTo>
                  <a:pt x="0" y="0"/>
                </a:moveTo>
                <a:lnTo>
                  <a:pt x="4064232" y="0"/>
                </a:lnTo>
                <a:lnTo>
                  <a:pt x="4064232" y="3802790"/>
                </a:lnTo>
                <a:lnTo>
                  <a:pt x="0" y="3802790"/>
                </a:lnTo>
                <a:lnTo>
                  <a:pt x="0" y="0"/>
                </a:lnTo>
                <a:close/>
              </a:path>
            </a:pathLst>
          </a:custGeom>
          <a:blipFill>
            <a:blip r:embed="rId3"/>
            <a:stretch>
              <a:fillRect/>
            </a:stretch>
          </a:blipFill>
        </p:spPr>
      </p:sp>
      <p:sp>
        <p:nvSpPr>
          <p:cNvPr id="3" name="Freeform 3"/>
          <p:cNvSpPr/>
          <p:nvPr/>
        </p:nvSpPr>
        <p:spPr>
          <a:xfrm>
            <a:off x="942682" y="1822152"/>
            <a:ext cx="4010318" cy="3826127"/>
          </a:xfrm>
          <a:custGeom>
            <a:avLst/>
            <a:gdLst/>
            <a:ahLst/>
            <a:cxnLst/>
            <a:rect l="l" t="t" r="r" b="b"/>
            <a:pathLst>
              <a:path w="4010318" h="3826127">
                <a:moveTo>
                  <a:pt x="0" y="0"/>
                </a:moveTo>
                <a:lnTo>
                  <a:pt x="4010318" y="0"/>
                </a:lnTo>
                <a:lnTo>
                  <a:pt x="4010318" y="3826127"/>
                </a:lnTo>
                <a:lnTo>
                  <a:pt x="0" y="3826127"/>
                </a:lnTo>
                <a:lnTo>
                  <a:pt x="0" y="0"/>
                </a:lnTo>
                <a:close/>
              </a:path>
            </a:pathLst>
          </a:custGeom>
          <a:blipFill>
            <a:blip r:embed="rId4"/>
            <a:stretch>
              <a:fillRect l="-4672" t="-3383" b="-3383"/>
            </a:stretch>
          </a:blipFill>
        </p:spPr>
      </p:sp>
      <p:sp>
        <p:nvSpPr>
          <p:cNvPr id="4" name="Freeform 4"/>
          <p:cNvSpPr/>
          <p:nvPr/>
        </p:nvSpPr>
        <p:spPr>
          <a:xfrm>
            <a:off x="8077200" y="1066800"/>
            <a:ext cx="1288819" cy="1259820"/>
          </a:xfrm>
          <a:custGeom>
            <a:avLst/>
            <a:gdLst/>
            <a:ahLst/>
            <a:cxnLst/>
            <a:rect l="l" t="t" r="r" b="b"/>
            <a:pathLst>
              <a:path w="1288819" h="1259820">
                <a:moveTo>
                  <a:pt x="0" y="0"/>
                </a:moveTo>
                <a:lnTo>
                  <a:pt x="1288819" y="0"/>
                </a:lnTo>
                <a:lnTo>
                  <a:pt x="1288819" y="1259820"/>
                </a:lnTo>
                <a:lnTo>
                  <a:pt x="0" y="12598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062382" y="4631959"/>
            <a:ext cx="1288819" cy="1259820"/>
          </a:xfrm>
          <a:custGeom>
            <a:avLst/>
            <a:gdLst/>
            <a:ahLst/>
            <a:cxnLst/>
            <a:rect l="l" t="t" r="r" b="b"/>
            <a:pathLst>
              <a:path w="1288819" h="1259820">
                <a:moveTo>
                  <a:pt x="0" y="0"/>
                </a:moveTo>
                <a:lnTo>
                  <a:pt x="1288818" y="0"/>
                </a:lnTo>
                <a:lnTo>
                  <a:pt x="1288818" y="1259820"/>
                </a:lnTo>
                <a:lnTo>
                  <a:pt x="0" y="12598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10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96982" y="1020815"/>
            <a:ext cx="4994038" cy="5304378"/>
          </a:xfrm>
          <a:custGeom>
            <a:avLst/>
            <a:gdLst/>
            <a:ahLst/>
            <a:cxnLst/>
            <a:rect l="l" t="t" r="r" b="b"/>
            <a:pathLst>
              <a:path w="4994038" h="5304378">
                <a:moveTo>
                  <a:pt x="0" y="0"/>
                </a:moveTo>
                <a:lnTo>
                  <a:pt x="4994037" y="0"/>
                </a:lnTo>
                <a:lnTo>
                  <a:pt x="4994037" y="5304379"/>
                </a:lnTo>
                <a:lnTo>
                  <a:pt x="0" y="5304379"/>
                </a:lnTo>
                <a:lnTo>
                  <a:pt x="0" y="0"/>
                </a:lnTo>
                <a:close/>
              </a:path>
            </a:pathLst>
          </a:custGeom>
          <a:blipFill>
            <a:blip r:embed="rId3"/>
            <a:stretch>
              <a:fillRect/>
            </a:stretch>
          </a:blipFill>
        </p:spPr>
      </p:sp>
      <p:sp>
        <p:nvSpPr>
          <p:cNvPr id="3" name="Freeform 3"/>
          <p:cNvSpPr/>
          <p:nvPr/>
        </p:nvSpPr>
        <p:spPr>
          <a:xfrm>
            <a:off x="4105953" y="6048387"/>
            <a:ext cx="388047" cy="388047"/>
          </a:xfrm>
          <a:custGeom>
            <a:avLst/>
            <a:gdLst/>
            <a:ahLst/>
            <a:cxnLst/>
            <a:rect l="l" t="t" r="r" b="b"/>
            <a:pathLst>
              <a:path w="388047" h="388047">
                <a:moveTo>
                  <a:pt x="0" y="0"/>
                </a:moveTo>
                <a:lnTo>
                  <a:pt x="388048" y="0"/>
                </a:lnTo>
                <a:lnTo>
                  <a:pt x="388048" y="388047"/>
                </a:lnTo>
                <a:lnTo>
                  <a:pt x="0" y="388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494001" y="6048387"/>
            <a:ext cx="388047" cy="388047"/>
          </a:xfrm>
          <a:custGeom>
            <a:avLst/>
            <a:gdLst/>
            <a:ahLst/>
            <a:cxnLst/>
            <a:rect l="l" t="t" r="r" b="b"/>
            <a:pathLst>
              <a:path w="388047" h="388047">
                <a:moveTo>
                  <a:pt x="0" y="0"/>
                </a:moveTo>
                <a:lnTo>
                  <a:pt x="388047" y="0"/>
                </a:lnTo>
                <a:lnTo>
                  <a:pt x="388047" y="388047"/>
                </a:lnTo>
                <a:lnTo>
                  <a:pt x="0" y="388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3721907" y="5941148"/>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4882048" y="5941148"/>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3337362" y="5748875"/>
            <a:ext cx="384545" cy="384545"/>
          </a:xfrm>
          <a:custGeom>
            <a:avLst/>
            <a:gdLst/>
            <a:ahLst/>
            <a:cxnLst/>
            <a:rect l="l" t="t" r="r" b="b"/>
            <a:pathLst>
              <a:path w="384545" h="384545">
                <a:moveTo>
                  <a:pt x="0" y="0"/>
                </a:moveTo>
                <a:lnTo>
                  <a:pt x="384545" y="0"/>
                </a:lnTo>
                <a:lnTo>
                  <a:pt x="384545" y="384545"/>
                </a:lnTo>
                <a:lnTo>
                  <a:pt x="0" y="38454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a:off x="5265866" y="5748875"/>
            <a:ext cx="384545" cy="384545"/>
          </a:xfrm>
          <a:custGeom>
            <a:avLst/>
            <a:gdLst/>
            <a:ahLst/>
            <a:cxnLst/>
            <a:rect l="l" t="t" r="r" b="b"/>
            <a:pathLst>
              <a:path w="384545" h="384545">
                <a:moveTo>
                  <a:pt x="0" y="0"/>
                </a:moveTo>
                <a:lnTo>
                  <a:pt x="384545" y="0"/>
                </a:lnTo>
                <a:lnTo>
                  <a:pt x="384545" y="384545"/>
                </a:lnTo>
                <a:lnTo>
                  <a:pt x="0" y="3845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953316" y="5436490"/>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5650411" y="5436490"/>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2569270" y="5052444"/>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6034457" y="5052444"/>
            <a:ext cx="384046" cy="384046"/>
          </a:xfrm>
          <a:custGeom>
            <a:avLst/>
            <a:gdLst/>
            <a:ahLst/>
            <a:cxnLst/>
            <a:rect l="l" t="t" r="r" b="b"/>
            <a:pathLst>
              <a:path w="384046" h="384046">
                <a:moveTo>
                  <a:pt x="0" y="0"/>
                </a:moveTo>
                <a:lnTo>
                  <a:pt x="384046" y="0"/>
                </a:lnTo>
                <a:lnTo>
                  <a:pt x="384046" y="384046"/>
                </a:lnTo>
                <a:lnTo>
                  <a:pt x="0" y="38404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1867906" y="4241659"/>
            <a:ext cx="701364" cy="701364"/>
          </a:xfrm>
          <a:custGeom>
            <a:avLst/>
            <a:gdLst/>
            <a:ahLst/>
            <a:cxnLst/>
            <a:rect l="l" t="t" r="r" b="b"/>
            <a:pathLst>
              <a:path w="701364" h="701364">
                <a:moveTo>
                  <a:pt x="0" y="0"/>
                </a:moveTo>
                <a:lnTo>
                  <a:pt x="701364" y="0"/>
                </a:lnTo>
                <a:lnTo>
                  <a:pt x="701364" y="701365"/>
                </a:lnTo>
                <a:lnTo>
                  <a:pt x="0" y="7013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6418503" y="4241659"/>
            <a:ext cx="701364" cy="701364"/>
          </a:xfrm>
          <a:custGeom>
            <a:avLst/>
            <a:gdLst/>
            <a:ahLst/>
            <a:cxnLst/>
            <a:rect l="l" t="t" r="r" b="b"/>
            <a:pathLst>
              <a:path w="701364" h="701364">
                <a:moveTo>
                  <a:pt x="0" y="0"/>
                </a:moveTo>
                <a:lnTo>
                  <a:pt x="701365" y="0"/>
                </a:lnTo>
                <a:lnTo>
                  <a:pt x="701365" y="701365"/>
                </a:lnTo>
                <a:lnTo>
                  <a:pt x="0" y="7013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rot="516647">
            <a:off x="8696927" y="999726"/>
            <a:ext cx="1046547" cy="1497742"/>
          </a:xfrm>
          <a:custGeom>
            <a:avLst/>
            <a:gdLst/>
            <a:ahLst/>
            <a:cxnLst/>
            <a:rect l="l" t="t" r="r" b="b"/>
            <a:pathLst>
              <a:path w="1046547" h="1497742">
                <a:moveTo>
                  <a:pt x="0" y="0"/>
                </a:moveTo>
                <a:lnTo>
                  <a:pt x="1046546" y="0"/>
                </a:lnTo>
                <a:lnTo>
                  <a:pt x="1046546" y="1497742"/>
                </a:lnTo>
                <a:lnTo>
                  <a:pt x="0" y="149774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24" name="グループ化 23">
            <a:extLst>
              <a:ext uri="{FF2B5EF4-FFF2-40B4-BE49-F238E27FC236}">
                <a16:creationId xmlns:a16="http://schemas.microsoft.com/office/drawing/2014/main" id="{A366F726-B9E2-462D-AA4E-DD4C8C1584C0}"/>
              </a:ext>
            </a:extLst>
          </p:cNvPr>
          <p:cNvGrpSpPr/>
          <p:nvPr/>
        </p:nvGrpSpPr>
        <p:grpSpPr>
          <a:xfrm>
            <a:off x="7080222" y="4110582"/>
            <a:ext cx="3829260" cy="2679040"/>
            <a:chOff x="7080222" y="4110582"/>
            <a:chExt cx="3829260" cy="2679040"/>
          </a:xfrm>
        </p:grpSpPr>
        <p:sp>
          <p:nvSpPr>
            <p:cNvPr id="16" name="Freeform 16"/>
            <p:cNvSpPr/>
            <p:nvPr/>
          </p:nvSpPr>
          <p:spPr>
            <a:xfrm>
              <a:off x="7530919" y="4110582"/>
              <a:ext cx="3378563" cy="2679040"/>
            </a:xfrm>
            <a:custGeom>
              <a:avLst/>
              <a:gdLst/>
              <a:ahLst/>
              <a:cxnLst/>
              <a:rect l="l" t="t" r="r" b="b"/>
              <a:pathLst>
                <a:path w="3378563" h="2679040">
                  <a:moveTo>
                    <a:pt x="0" y="0"/>
                  </a:moveTo>
                  <a:lnTo>
                    <a:pt x="3378562" y="0"/>
                  </a:lnTo>
                  <a:lnTo>
                    <a:pt x="3378562" y="2679040"/>
                  </a:lnTo>
                  <a:lnTo>
                    <a:pt x="0" y="2679040"/>
                  </a:lnTo>
                  <a:lnTo>
                    <a:pt x="0" y="0"/>
                  </a:lnTo>
                  <a:close/>
                </a:path>
              </a:pathLst>
            </a:custGeom>
            <a:blipFill>
              <a:blip r:embed="rId18"/>
              <a:stretch>
                <a:fillRect l="-45847" t="-2074" r="-14051" b="-149366"/>
              </a:stretch>
            </a:blipFill>
          </p:spPr>
        </p:sp>
        <p:grpSp>
          <p:nvGrpSpPr>
            <p:cNvPr id="17" name="Group 17"/>
            <p:cNvGrpSpPr/>
            <p:nvPr/>
          </p:nvGrpSpPr>
          <p:grpSpPr>
            <a:xfrm>
              <a:off x="7080222" y="4262290"/>
              <a:ext cx="2420734" cy="1680800"/>
              <a:chOff x="56585" y="0"/>
              <a:chExt cx="3227645" cy="2241067"/>
            </a:xfrm>
          </p:grpSpPr>
          <p:sp>
            <p:nvSpPr>
              <p:cNvPr id="18" name="Freeform 18"/>
              <p:cNvSpPr/>
              <p:nvPr/>
            </p:nvSpPr>
            <p:spPr>
              <a:xfrm>
                <a:off x="165637" y="0"/>
                <a:ext cx="2896371" cy="2241067"/>
              </a:xfrm>
              <a:custGeom>
                <a:avLst/>
                <a:gdLst/>
                <a:ahLst/>
                <a:cxnLst/>
                <a:rect l="l" t="t" r="r" b="b"/>
                <a:pathLst>
                  <a:path w="2896371" h="2241067">
                    <a:moveTo>
                      <a:pt x="0" y="0"/>
                    </a:moveTo>
                    <a:lnTo>
                      <a:pt x="2896371" y="0"/>
                    </a:lnTo>
                    <a:lnTo>
                      <a:pt x="2896371" y="2241067"/>
                    </a:lnTo>
                    <a:lnTo>
                      <a:pt x="0" y="2241067"/>
                    </a:lnTo>
                    <a:lnTo>
                      <a:pt x="0" y="0"/>
                    </a:lnTo>
                    <a:close/>
                  </a:path>
                </a:pathLst>
              </a:custGeom>
              <a:blipFill>
                <a:blip r:embed="rId19"/>
                <a:stretch>
                  <a:fillRect/>
                </a:stretch>
              </a:blipFill>
            </p:spPr>
          </p:sp>
          <p:sp>
            <p:nvSpPr>
              <p:cNvPr id="19" name="TextBox 19"/>
              <p:cNvSpPr txBox="1"/>
              <p:nvPr/>
            </p:nvSpPr>
            <p:spPr>
              <a:xfrm>
                <a:off x="56585" y="534803"/>
                <a:ext cx="3227645" cy="664541"/>
              </a:xfrm>
              <a:prstGeom prst="rect">
                <a:avLst/>
              </a:prstGeom>
            </p:spPr>
            <p:txBody>
              <a:bodyPr lIns="0" tIns="0" rIns="0" bIns="0" rtlCol="0" anchor="t">
                <a:spAutoFit/>
              </a:bodyPr>
              <a:lstStyle/>
              <a:p>
                <a:pPr algn="ctr">
                  <a:lnSpc>
                    <a:spcPts val="1960"/>
                  </a:lnSpc>
                </a:pPr>
                <a:r>
                  <a:rPr lang="en-US" sz="1400" dirty="0" err="1">
                    <a:solidFill>
                      <a:srgbClr val="000000"/>
                    </a:solidFill>
                    <a:ea typeface="UD丸ゴ_スモール（N仕様） Light"/>
                  </a:rPr>
                  <a:t>まだはえていないこは</a:t>
                </a:r>
                <a:endParaRPr lang="en-US" sz="1400" dirty="0">
                  <a:solidFill>
                    <a:srgbClr val="000000"/>
                  </a:solidFill>
                  <a:ea typeface="UD丸ゴ_スモール（N仕様） Light"/>
                </a:endParaRPr>
              </a:p>
              <a:p>
                <a:pPr marL="0" lvl="0" indent="0" algn="ctr">
                  <a:lnSpc>
                    <a:spcPts val="1960"/>
                  </a:lnSpc>
                  <a:spcBef>
                    <a:spcPct val="0"/>
                  </a:spcBef>
                </a:pPr>
                <a:r>
                  <a:rPr lang="en-US" sz="1400" dirty="0" err="1">
                    <a:solidFill>
                      <a:srgbClr val="000000"/>
                    </a:solidFill>
                    <a:ea typeface="UD丸ゴ_スモール（N仕様） Light"/>
                  </a:rPr>
                  <a:t>たのしみに</a:t>
                </a:r>
                <a:r>
                  <a:rPr lang="ja-JP" altLang="en-US" sz="1400" dirty="0">
                    <a:solidFill>
                      <a:srgbClr val="000000"/>
                    </a:solidFill>
                    <a:ea typeface="UD丸ゴ_スモール（N仕様） Light"/>
                  </a:rPr>
                  <a:t> </a:t>
                </a:r>
                <a:r>
                  <a:rPr lang="en-US" sz="1400" dirty="0" err="1">
                    <a:solidFill>
                      <a:srgbClr val="000000"/>
                    </a:solidFill>
                    <a:ea typeface="UD丸ゴ_スモール（N仕様） Light"/>
                  </a:rPr>
                  <a:t>まっててね</a:t>
                </a:r>
                <a:r>
                  <a:rPr lang="en-US" sz="1400" dirty="0">
                    <a:solidFill>
                      <a:srgbClr val="000000"/>
                    </a:solidFill>
                    <a:ea typeface="UD丸ゴ_スモール（N仕様） Light"/>
                  </a:rPr>
                  <a:t>！</a:t>
                </a:r>
              </a:p>
            </p:txBody>
          </p:sp>
        </p:grpSp>
      </p:grpSp>
      <p:sp>
        <p:nvSpPr>
          <p:cNvPr id="21" name="Freeform 21"/>
          <p:cNvSpPr/>
          <p:nvPr/>
        </p:nvSpPr>
        <p:spPr>
          <a:xfrm>
            <a:off x="2330539" y="5626012"/>
            <a:ext cx="2347437" cy="1231988"/>
          </a:xfrm>
          <a:custGeom>
            <a:avLst/>
            <a:gdLst/>
            <a:ahLst/>
            <a:cxnLst/>
            <a:rect l="l" t="t" r="r" b="b"/>
            <a:pathLst>
              <a:path w="3129916" h="1642651">
                <a:moveTo>
                  <a:pt x="0" y="0"/>
                </a:moveTo>
                <a:lnTo>
                  <a:pt x="3129916" y="0"/>
                </a:lnTo>
                <a:lnTo>
                  <a:pt x="3129916" y="1642651"/>
                </a:lnTo>
                <a:lnTo>
                  <a:pt x="0" y="1642651"/>
                </a:lnTo>
                <a:lnTo>
                  <a:pt x="0" y="0"/>
                </a:lnTo>
                <a:close/>
              </a:path>
            </a:pathLst>
          </a:custGeom>
          <a:blipFill>
            <a:blip r:embed="rId20"/>
            <a:stretch>
              <a:fillRect/>
            </a:stretch>
          </a:blipFill>
        </p:spPr>
      </p:sp>
      <p:sp>
        <p:nvSpPr>
          <p:cNvPr id="22" name="Freeform 22"/>
          <p:cNvSpPr/>
          <p:nvPr/>
        </p:nvSpPr>
        <p:spPr>
          <a:xfrm>
            <a:off x="4372667" y="5626012"/>
            <a:ext cx="2352434" cy="1231988"/>
          </a:xfrm>
          <a:custGeom>
            <a:avLst/>
            <a:gdLst/>
            <a:ahLst/>
            <a:cxnLst/>
            <a:rect l="l" t="t" r="r" b="b"/>
            <a:pathLst>
              <a:path w="3136579" h="1642651">
                <a:moveTo>
                  <a:pt x="0" y="0"/>
                </a:moveTo>
                <a:lnTo>
                  <a:pt x="3136579" y="0"/>
                </a:lnTo>
                <a:lnTo>
                  <a:pt x="3136579" y="1642651"/>
                </a:lnTo>
                <a:lnTo>
                  <a:pt x="0" y="1642651"/>
                </a:lnTo>
                <a:lnTo>
                  <a:pt x="0" y="0"/>
                </a:lnTo>
                <a:close/>
              </a:path>
            </a:pathLst>
          </a:custGeom>
          <a:blipFill>
            <a:blip r:embed="rId21"/>
            <a:stretch>
              <a:fillRect t="-1230" r="-1015"/>
            </a:stretch>
          </a:blipFill>
        </p:spPr>
      </p:sp>
      <p:sp>
        <p:nvSpPr>
          <p:cNvPr id="23" name="TextBox 23"/>
          <p:cNvSpPr txBox="1"/>
          <p:nvPr/>
        </p:nvSpPr>
        <p:spPr>
          <a:xfrm>
            <a:off x="-76200" y="242069"/>
            <a:ext cx="10134600" cy="668260"/>
          </a:xfrm>
          <a:prstGeom prst="rect">
            <a:avLst/>
          </a:prstGeom>
        </p:spPr>
        <p:txBody>
          <a:bodyPr wrap="square" lIns="0" tIns="0" rIns="0" bIns="0" rtlCol="0" anchor="t">
            <a:spAutoFit/>
          </a:bodyPr>
          <a:lstStyle/>
          <a:p>
            <a:pPr algn="ctr">
              <a:lnSpc>
                <a:spcPts val="5600"/>
              </a:lnSpc>
            </a:pPr>
            <a:r>
              <a:rPr lang="en-US" sz="4000" dirty="0" err="1">
                <a:solidFill>
                  <a:srgbClr val="000000"/>
                </a:solidFill>
                <a:ea typeface="UDモトヤシーダ Bold"/>
              </a:rPr>
              <a:t>ぼく</a:t>
            </a:r>
            <a:r>
              <a:rPr lang="en-US" sz="3800" dirty="0" err="1">
                <a:solidFill>
                  <a:srgbClr val="000000"/>
                </a:solidFill>
                <a:ea typeface="UDモトヤシーダ Bold"/>
              </a:rPr>
              <a:t>は</a:t>
            </a:r>
            <a:r>
              <a:rPr lang="en-US" sz="3800" dirty="0">
                <a:solidFill>
                  <a:srgbClr val="000000"/>
                </a:solidFill>
                <a:ea typeface="UDモトヤシーダ Bold"/>
              </a:rPr>
              <a:t> </a:t>
            </a:r>
            <a:r>
              <a:rPr lang="en-US" sz="4000" dirty="0" err="1">
                <a:solidFill>
                  <a:srgbClr val="000000"/>
                </a:solidFill>
                <a:ea typeface="UDモトヤシーダ Bold"/>
              </a:rPr>
              <a:t>みんな</a:t>
            </a:r>
            <a:r>
              <a:rPr lang="en-US" sz="3800" dirty="0" err="1">
                <a:solidFill>
                  <a:srgbClr val="000000"/>
                </a:solidFill>
                <a:ea typeface="UDモトヤシーダ Bold"/>
              </a:rPr>
              <a:t>の</a:t>
            </a:r>
            <a:r>
              <a:rPr lang="en-US" sz="3800" dirty="0">
                <a:solidFill>
                  <a:srgbClr val="000000"/>
                </a:solidFill>
                <a:ea typeface="UDモトヤシーダ Bold"/>
              </a:rPr>
              <a:t> </a:t>
            </a:r>
            <a:r>
              <a:rPr lang="en-US" sz="4000" dirty="0" err="1">
                <a:solidFill>
                  <a:srgbClr val="000000"/>
                </a:solidFill>
                <a:ea typeface="UDモトヤシーダ Bold"/>
              </a:rPr>
              <a:t>おくち</a:t>
            </a:r>
            <a:r>
              <a:rPr lang="en-US" sz="3800" dirty="0" err="1">
                <a:solidFill>
                  <a:srgbClr val="000000"/>
                </a:solidFill>
                <a:ea typeface="UDモトヤシーダ Bold"/>
              </a:rPr>
              <a:t>の</a:t>
            </a:r>
            <a:r>
              <a:rPr lang="en-US" sz="3800" dirty="0">
                <a:solidFill>
                  <a:srgbClr val="000000"/>
                </a:solidFill>
                <a:ea typeface="UDモトヤシーダ Bold"/>
              </a:rPr>
              <a:t> </a:t>
            </a:r>
            <a:r>
              <a:rPr lang="en-US" sz="4000" dirty="0" err="1">
                <a:solidFill>
                  <a:srgbClr val="000000"/>
                </a:solidFill>
                <a:ea typeface="UDモトヤシーダ Bold"/>
              </a:rPr>
              <a:t>どこ</a:t>
            </a:r>
            <a:r>
              <a:rPr lang="en-US" sz="3800" dirty="0" err="1">
                <a:solidFill>
                  <a:srgbClr val="000000"/>
                </a:solidFill>
                <a:ea typeface="UDモトヤシーダ Bold"/>
              </a:rPr>
              <a:t>に</a:t>
            </a:r>
            <a:r>
              <a:rPr lang="en-US" sz="4000" dirty="0" err="1">
                <a:solidFill>
                  <a:srgbClr val="000000"/>
                </a:solidFill>
                <a:ea typeface="UDモトヤシーダ Bold"/>
              </a:rPr>
              <a:t>いるかな</a:t>
            </a:r>
            <a:r>
              <a:rPr lang="en-US" sz="3600" dirty="0">
                <a:solidFill>
                  <a:srgbClr val="000000"/>
                </a:solidFill>
                <a:ea typeface="UDモトヤシーダ Bold"/>
              </a:rPr>
              <a:t>？</a:t>
            </a:r>
            <a:endParaRPr lang="en-US" sz="4000" dirty="0">
              <a:solidFill>
                <a:srgbClr val="000000"/>
              </a:solidFill>
              <a:ea typeface="UDモトヤシーダ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900"/>
                                        <p:tgtEl>
                                          <p:spTgt spid="4"/>
                                        </p:tgtEl>
                                      </p:cBhvr>
                                    </p:animEffect>
                                  </p:childTnLst>
                                </p:cTn>
                              </p:par>
                              <p:par>
                                <p:cTn id="8" presetID="3" presetClass="entr" presetSubtype="10" fill="hold"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900"/>
                                        <p:tgtEl>
                                          <p:spTgt spid="3"/>
                                        </p:tgtEl>
                                      </p:cBhvr>
                                    </p:animEffect>
                                  </p:childTnLst>
                                </p:cTn>
                              </p:par>
                            </p:childTnLst>
                          </p:cTn>
                        </p:par>
                        <p:par>
                          <p:cTn id="11" fill="hold">
                            <p:stCondLst>
                              <p:cond delay="1000"/>
                            </p:stCondLst>
                            <p:childTnLst>
                              <p:par>
                                <p:cTn id="12" presetID="3" presetClass="entr" presetSubtype="1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900"/>
                                        <p:tgtEl>
                                          <p:spTgt spid="5"/>
                                        </p:tgtEl>
                                      </p:cBhvr>
                                    </p:animEffect>
                                  </p:childTnLst>
                                </p:cTn>
                              </p:par>
                              <p:par>
                                <p:cTn id="15" presetID="3"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900"/>
                                        <p:tgtEl>
                                          <p:spTgt spid="6"/>
                                        </p:tgtEl>
                                      </p:cBhvr>
                                    </p:animEffect>
                                  </p:childTnLst>
                                </p:cTn>
                              </p:par>
                            </p:childTnLst>
                          </p:cTn>
                        </p:par>
                        <p:par>
                          <p:cTn id="18" fill="hold">
                            <p:stCondLst>
                              <p:cond delay="1900"/>
                            </p:stCondLst>
                            <p:childTnLst>
                              <p:par>
                                <p:cTn id="19" presetID="3" presetClass="entr" presetSubtype="1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900"/>
                                        <p:tgtEl>
                                          <p:spTgt spid="7"/>
                                        </p:tgtEl>
                                      </p:cBhvr>
                                    </p:animEffect>
                                  </p:childTnLst>
                                </p:cTn>
                              </p:par>
                              <p:par>
                                <p:cTn id="22" presetID="3"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900"/>
                                        <p:tgtEl>
                                          <p:spTgt spid="8"/>
                                        </p:tgtEl>
                                      </p:cBhvr>
                                    </p:animEffect>
                                  </p:childTnLst>
                                </p:cTn>
                              </p:par>
                            </p:childTnLst>
                          </p:cTn>
                        </p:par>
                        <p:par>
                          <p:cTn id="25" fill="hold">
                            <p:stCondLst>
                              <p:cond delay="2800"/>
                            </p:stCondLst>
                            <p:childTnLst>
                              <p:par>
                                <p:cTn id="26" presetID="3" presetClass="entr" presetSubtype="1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900"/>
                                        <p:tgtEl>
                                          <p:spTgt spid="9"/>
                                        </p:tgtEl>
                                      </p:cBhvr>
                                    </p:animEffect>
                                  </p:childTnLst>
                                </p:cTn>
                              </p:par>
                              <p:par>
                                <p:cTn id="29" presetID="3"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900"/>
                                        <p:tgtEl>
                                          <p:spTgt spid="10"/>
                                        </p:tgtEl>
                                      </p:cBhvr>
                                    </p:animEffect>
                                  </p:childTnLst>
                                </p:cTn>
                              </p:par>
                            </p:childTnLst>
                          </p:cTn>
                        </p:par>
                        <p:par>
                          <p:cTn id="32" fill="hold">
                            <p:stCondLst>
                              <p:cond delay="3700"/>
                            </p:stCondLst>
                            <p:childTnLst>
                              <p:par>
                                <p:cTn id="33" presetID="3" presetClass="entr" presetSubtype="1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900"/>
                                        <p:tgtEl>
                                          <p:spTgt spid="11"/>
                                        </p:tgtEl>
                                      </p:cBhvr>
                                    </p:animEffect>
                                  </p:childTnLst>
                                </p:cTn>
                              </p:par>
                              <p:par>
                                <p:cTn id="36" presetID="3" presetClass="entr" presetSubtype="1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900"/>
                                        <p:tgtEl>
                                          <p:spTgt spid="12"/>
                                        </p:tgtEl>
                                      </p:cBhvr>
                                    </p:animEffect>
                                  </p:childTnLst>
                                </p:cTn>
                              </p:par>
                            </p:childTnLst>
                          </p:cTn>
                        </p:par>
                        <p:par>
                          <p:cTn id="39" fill="hold">
                            <p:stCondLst>
                              <p:cond delay="4600"/>
                            </p:stCondLst>
                            <p:childTnLst>
                              <p:par>
                                <p:cTn id="40" presetID="3" presetClass="entr" presetSubtype="1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900"/>
                                        <p:tgtEl>
                                          <p:spTgt spid="13"/>
                                        </p:tgtEl>
                                      </p:cBhvr>
                                    </p:animEffect>
                                  </p:childTnLst>
                                </p:cTn>
                              </p:par>
                              <p:par>
                                <p:cTn id="43" presetID="3" presetClass="entr" presetSubtype="1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9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linds(horizontal)">
                                      <p:cBhvr>
                                        <p:cTn id="50" dur="12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8E1D28F2-4A0D-4869-96AF-0D1A2038BA78}"/>
              </a:ext>
            </a:extLst>
          </p:cNvPr>
          <p:cNvSpPr/>
          <p:nvPr/>
        </p:nvSpPr>
        <p:spPr>
          <a:xfrm>
            <a:off x="4953000" y="140939"/>
            <a:ext cx="4999200" cy="6641096"/>
          </a:xfrm>
          <a:custGeom>
            <a:avLst/>
            <a:gdLst/>
            <a:ahLst/>
            <a:cxnLst/>
            <a:rect l="l" t="t" r="r" b="b"/>
            <a:pathLst>
              <a:path w="4458365" h="6476827">
                <a:moveTo>
                  <a:pt x="0" y="0"/>
                </a:moveTo>
                <a:lnTo>
                  <a:pt x="4458365" y="0"/>
                </a:lnTo>
                <a:lnTo>
                  <a:pt x="4458365" y="6476828"/>
                </a:lnTo>
                <a:lnTo>
                  <a:pt x="0" y="6476828"/>
                </a:lnTo>
                <a:lnTo>
                  <a:pt x="0" y="0"/>
                </a:lnTo>
                <a:close/>
              </a:path>
            </a:pathLst>
          </a:custGeom>
          <a:blipFill>
            <a:blip r:embed="rId3"/>
            <a:stretch>
              <a:fillRect l="-179" r="-179" b="-29353"/>
            </a:stretch>
          </a:blipFill>
        </p:spPr>
      </p:sp>
      <p:sp>
        <p:nvSpPr>
          <p:cNvPr id="3" name="Freeform 3"/>
          <p:cNvSpPr/>
          <p:nvPr/>
        </p:nvSpPr>
        <p:spPr>
          <a:xfrm>
            <a:off x="3464376" y="3108971"/>
            <a:ext cx="3579423" cy="3482282"/>
          </a:xfrm>
          <a:custGeom>
            <a:avLst/>
            <a:gdLst/>
            <a:ahLst/>
            <a:cxnLst/>
            <a:rect l="l" t="t" r="r" b="b"/>
            <a:pathLst>
              <a:path w="3579423" h="3482282">
                <a:moveTo>
                  <a:pt x="0" y="0"/>
                </a:moveTo>
                <a:lnTo>
                  <a:pt x="3579423" y="0"/>
                </a:lnTo>
                <a:lnTo>
                  <a:pt x="3579423" y="3482283"/>
                </a:lnTo>
                <a:lnTo>
                  <a:pt x="0" y="3482283"/>
                </a:lnTo>
                <a:lnTo>
                  <a:pt x="0" y="0"/>
                </a:lnTo>
                <a:close/>
              </a:path>
            </a:pathLst>
          </a:custGeom>
          <a:blipFill>
            <a:blip r:embed="rId4"/>
            <a:stretch>
              <a:fillRect t="-167" b="-167"/>
            </a:stretch>
          </a:blipFill>
        </p:spPr>
      </p:sp>
      <p:sp>
        <p:nvSpPr>
          <p:cNvPr id="4" name="Freeform 4"/>
          <p:cNvSpPr/>
          <p:nvPr/>
        </p:nvSpPr>
        <p:spPr>
          <a:xfrm>
            <a:off x="817957" y="-173694"/>
            <a:ext cx="3992400" cy="3992400"/>
          </a:xfrm>
          <a:custGeom>
            <a:avLst/>
            <a:gdLst/>
            <a:ahLst/>
            <a:cxnLst/>
            <a:rect l="l" t="t" r="r" b="b"/>
            <a:pathLst>
              <a:path w="3992400" h="3992400">
                <a:moveTo>
                  <a:pt x="0" y="0"/>
                </a:moveTo>
                <a:lnTo>
                  <a:pt x="3992400" y="0"/>
                </a:lnTo>
                <a:lnTo>
                  <a:pt x="3992400" y="3992401"/>
                </a:lnTo>
                <a:lnTo>
                  <a:pt x="0" y="39924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685800" y="1123066"/>
            <a:ext cx="5658463" cy="2232727"/>
          </a:xfrm>
          <a:prstGeom prst="rect">
            <a:avLst/>
          </a:prstGeom>
        </p:spPr>
        <p:txBody>
          <a:bodyPr lIns="0" tIns="0" rIns="0" bIns="0" rtlCol="0" anchor="t">
            <a:spAutoFit/>
          </a:bodyPr>
          <a:lstStyle/>
          <a:p>
            <a:pPr algn="l">
              <a:lnSpc>
                <a:spcPts val="6020"/>
              </a:lnSpc>
            </a:pPr>
            <a:r>
              <a:rPr lang="en-US" sz="4300" dirty="0" err="1">
                <a:solidFill>
                  <a:srgbClr val="000000"/>
                </a:solidFill>
                <a:ea typeface="UDモトヤシーダ Bold"/>
              </a:rPr>
              <a:t>おうさまみがき</a:t>
            </a:r>
            <a:r>
              <a:rPr lang="en-US" sz="4000" dirty="0" err="1">
                <a:solidFill>
                  <a:srgbClr val="000000"/>
                </a:solidFill>
                <a:ea typeface="UDモトヤシーダ Bold"/>
              </a:rPr>
              <a:t>で</a:t>
            </a:r>
            <a:endParaRPr lang="en-US" sz="4000" dirty="0">
              <a:solidFill>
                <a:srgbClr val="000000"/>
              </a:solidFill>
              <a:ea typeface="UDモトヤシーダ Bold"/>
            </a:endParaRPr>
          </a:p>
          <a:p>
            <a:pPr algn="l">
              <a:lnSpc>
                <a:spcPts val="6020"/>
              </a:lnSpc>
            </a:pPr>
            <a:r>
              <a:rPr lang="en-US" sz="4300" dirty="0" err="1">
                <a:solidFill>
                  <a:srgbClr val="000000"/>
                </a:solidFill>
                <a:ea typeface="UDモトヤシーダ Bold"/>
              </a:rPr>
              <a:t>ぼく</a:t>
            </a:r>
            <a:r>
              <a:rPr lang="en-US" sz="4000" dirty="0" err="1">
                <a:solidFill>
                  <a:srgbClr val="000000"/>
                </a:solidFill>
                <a:ea typeface="UDモトヤシーダ Bold"/>
              </a:rPr>
              <a:t>を</a:t>
            </a:r>
            <a:r>
              <a:rPr lang="en-US" sz="4300" dirty="0">
                <a:solidFill>
                  <a:srgbClr val="000000"/>
                </a:solidFill>
                <a:ea typeface="UDモトヤシーダ Bold"/>
              </a:rPr>
              <a:t> </a:t>
            </a:r>
            <a:r>
              <a:rPr lang="en-US" sz="4300" dirty="0" err="1">
                <a:solidFill>
                  <a:srgbClr val="000000"/>
                </a:solidFill>
                <a:ea typeface="UDモトヤシーダ Bold"/>
              </a:rPr>
              <a:t>まもってね</a:t>
            </a:r>
            <a:r>
              <a:rPr lang="en-US" sz="4300" dirty="0">
                <a:solidFill>
                  <a:srgbClr val="000000"/>
                </a:solidFill>
                <a:ea typeface="UDモトヤシーダ Bold"/>
              </a:rPr>
              <a:t>！　</a:t>
            </a:r>
          </a:p>
          <a:p>
            <a:pPr algn="ctr">
              <a:lnSpc>
                <a:spcPts val="5740"/>
              </a:lnSpc>
            </a:pPr>
            <a:endParaRPr lang="en-US" sz="4300" dirty="0">
              <a:solidFill>
                <a:srgbClr val="000000"/>
              </a:solidFill>
              <a:ea typeface="UDモトヤシーダ Bold"/>
            </a:endParaRPr>
          </a:p>
        </p:txBody>
      </p:sp>
      <p:grpSp>
        <p:nvGrpSpPr>
          <p:cNvPr id="9" name="グループ化 8">
            <a:extLst>
              <a:ext uri="{FF2B5EF4-FFF2-40B4-BE49-F238E27FC236}">
                <a16:creationId xmlns:a16="http://schemas.microsoft.com/office/drawing/2014/main" id="{77858C33-B499-4684-B53F-AB0B5927139F}"/>
              </a:ext>
            </a:extLst>
          </p:cNvPr>
          <p:cNvGrpSpPr/>
          <p:nvPr/>
        </p:nvGrpSpPr>
        <p:grpSpPr>
          <a:xfrm>
            <a:off x="-104009" y="2811051"/>
            <a:ext cx="3733800" cy="3683003"/>
            <a:chOff x="82778" y="3320190"/>
            <a:chExt cx="3041421" cy="3473748"/>
          </a:xfrm>
        </p:grpSpPr>
        <p:sp>
          <p:nvSpPr>
            <p:cNvPr id="11" name="Freeform 5">
              <a:extLst>
                <a:ext uri="{FF2B5EF4-FFF2-40B4-BE49-F238E27FC236}">
                  <a16:creationId xmlns:a16="http://schemas.microsoft.com/office/drawing/2014/main" id="{9979E743-3A3D-4DCE-9F4B-5511A5B11EEA}"/>
                </a:ext>
              </a:extLst>
            </p:cNvPr>
            <p:cNvSpPr/>
            <p:nvPr/>
          </p:nvSpPr>
          <p:spPr>
            <a:xfrm>
              <a:off x="82778" y="4561212"/>
              <a:ext cx="3041421" cy="2232726"/>
            </a:xfrm>
            <a:custGeom>
              <a:avLst/>
              <a:gdLst/>
              <a:ahLst/>
              <a:cxnLst/>
              <a:rect l="l" t="t" r="r" b="b"/>
              <a:pathLst>
                <a:path w="2797218" h="1594263">
                  <a:moveTo>
                    <a:pt x="0" y="0"/>
                  </a:moveTo>
                  <a:lnTo>
                    <a:pt x="2797219" y="0"/>
                  </a:lnTo>
                  <a:lnTo>
                    <a:pt x="2797219" y="1594263"/>
                  </a:lnTo>
                  <a:lnTo>
                    <a:pt x="0" y="1594263"/>
                  </a:lnTo>
                  <a:lnTo>
                    <a:pt x="0" y="0"/>
                  </a:lnTo>
                  <a:close/>
                </a:path>
              </a:pathLst>
            </a:custGeom>
            <a:blipFill>
              <a:blip r:embed="rId7"/>
              <a:stretch>
                <a:fillRect l="-26180"/>
              </a:stretch>
            </a:blipFill>
          </p:spPr>
        </p:sp>
        <p:sp>
          <p:nvSpPr>
            <p:cNvPr id="12" name="Freeform 6">
              <a:extLst>
                <a:ext uri="{FF2B5EF4-FFF2-40B4-BE49-F238E27FC236}">
                  <a16:creationId xmlns:a16="http://schemas.microsoft.com/office/drawing/2014/main" id="{D385F513-B4FD-49C5-8352-1745CC75D1EF}"/>
                </a:ext>
              </a:extLst>
            </p:cNvPr>
            <p:cNvSpPr/>
            <p:nvPr/>
          </p:nvSpPr>
          <p:spPr>
            <a:xfrm rot="4350400">
              <a:off x="1691030" y="3302096"/>
              <a:ext cx="1411359" cy="1447547"/>
            </a:xfrm>
            <a:custGeom>
              <a:avLst/>
              <a:gdLst/>
              <a:ahLst/>
              <a:cxnLst/>
              <a:rect l="l" t="t" r="r" b="b"/>
              <a:pathLst>
                <a:path w="1411359" h="1447547">
                  <a:moveTo>
                    <a:pt x="0" y="0"/>
                  </a:moveTo>
                  <a:lnTo>
                    <a:pt x="1411359" y="0"/>
                  </a:lnTo>
                  <a:lnTo>
                    <a:pt x="1411359" y="1447548"/>
                  </a:lnTo>
                  <a:lnTo>
                    <a:pt x="0" y="14475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100" fill="hold"/>
                                        <p:tgtEl>
                                          <p:spTgt spid="9"/>
                                        </p:tgtEl>
                                        <p:attrNameLst>
                                          <p:attrName>ppt_w</p:attrName>
                                        </p:attrNameLst>
                                      </p:cBhvr>
                                      <p:tavLst>
                                        <p:tav tm="0">
                                          <p:val>
                                            <p:fltVal val="0"/>
                                          </p:val>
                                        </p:tav>
                                        <p:tav tm="100000">
                                          <p:val>
                                            <p:strVal val="#ppt_w"/>
                                          </p:val>
                                        </p:tav>
                                      </p:tavLst>
                                    </p:anim>
                                    <p:anim calcmode="lin" valueType="num">
                                      <p:cBhvr>
                                        <p:cTn id="8" dur="21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2100"/>
                            </p:stCondLst>
                            <p:childTnLst>
                              <p:par>
                                <p:cTn id="10" presetID="50" presetClass="exit" presetSubtype="0" accel="100000" fill="hold" nodeType="afterEffect">
                                  <p:stCondLst>
                                    <p:cond delay="0"/>
                                  </p:stCondLst>
                                  <p:childTnLst>
                                    <p:anim calcmode="lin" valueType="num">
                                      <p:cBhvr>
                                        <p:cTn id="11" dur="1700"/>
                                        <p:tgtEl>
                                          <p:spTgt spid="9"/>
                                        </p:tgtEl>
                                        <p:attrNameLst>
                                          <p:attrName>ppt_w</p:attrName>
                                        </p:attrNameLst>
                                      </p:cBhvr>
                                      <p:tavLst>
                                        <p:tav tm="0">
                                          <p:val>
                                            <p:strVal val="ppt_w"/>
                                          </p:val>
                                        </p:tav>
                                        <p:tav tm="100000">
                                          <p:val>
                                            <p:strVal val="ppt_w+.3"/>
                                          </p:val>
                                        </p:tav>
                                      </p:tavLst>
                                    </p:anim>
                                    <p:anim calcmode="lin" valueType="num">
                                      <p:cBhvr>
                                        <p:cTn id="12" dur="1700"/>
                                        <p:tgtEl>
                                          <p:spTgt spid="9"/>
                                        </p:tgtEl>
                                        <p:attrNameLst>
                                          <p:attrName>ppt_h</p:attrName>
                                        </p:attrNameLst>
                                      </p:cBhvr>
                                      <p:tavLst>
                                        <p:tav tm="0">
                                          <p:val>
                                            <p:strVal val="ppt_h"/>
                                          </p:val>
                                        </p:tav>
                                        <p:tav tm="100000">
                                          <p:val>
                                            <p:strVal val="ppt_h"/>
                                          </p:val>
                                        </p:tav>
                                      </p:tavLst>
                                    </p:anim>
                                    <p:animEffect transition="out" filter="fade">
                                      <p:cBhvr>
                                        <p:cTn id="13" dur="1700"/>
                                        <p:tgtEl>
                                          <p:spTgt spid="9"/>
                                        </p:tgtEl>
                                      </p:cBhvr>
                                    </p:animEffect>
                                    <p:set>
                                      <p:cBhvr>
                                        <p:cTn id="14" dur="1" fill="hold">
                                          <p:stCondLst>
                                            <p:cond delay="16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26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80">
                                          <p:stCondLst>
                                            <p:cond delay="0"/>
                                          </p:stCondLst>
                                        </p:cTn>
                                        <p:tgtEl>
                                          <p:spTgt spid="4"/>
                                        </p:tgtEl>
                                      </p:cBhvr>
                                    </p:animEffect>
                                    <p:anim calcmode="lin" valueType="num">
                                      <p:cBhvr>
                                        <p:cTn id="4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6" dur="26">
                                          <p:stCondLst>
                                            <p:cond delay="650"/>
                                          </p:stCondLst>
                                        </p:cTn>
                                        <p:tgtEl>
                                          <p:spTgt spid="4"/>
                                        </p:tgtEl>
                                      </p:cBhvr>
                                      <p:to x="100000" y="60000"/>
                                    </p:animScale>
                                    <p:animScale>
                                      <p:cBhvr>
                                        <p:cTn id="47" dur="166" decel="50000">
                                          <p:stCondLst>
                                            <p:cond delay="676"/>
                                          </p:stCondLst>
                                        </p:cTn>
                                        <p:tgtEl>
                                          <p:spTgt spid="4"/>
                                        </p:tgtEl>
                                      </p:cBhvr>
                                      <p:to x="100000" y="100000"/>
                                    </p:animScale>
                                    <p:animScale>
                                      <p:cBhvr>
                                        <p:cTn id="48" dur="26">
                                          <p:stCondLst>
                                            <p:cond delay="1312"/>
                                          </p:stCondLst>
                                        </p:cTn>
                                        <p:tgtEl>
                                          <p:spTgt spid="4"/>
                                        </p:tgtEl>
                                      </p:cBhvr>
                                      <p:to x="100000" y="80000"/>
                                    </p:animScale>
                                    <p:animScale>
                                      <p:cBhvr>
                                        <p:cTn id="49" dur="166" decel="50000">
                                          <p:stCondLst>
                                            <p:cond delay="1338"/>
                                          </p:stCondLst>
                                        </p:cTn>
                                        <p:tgtEl>
                                          <p:spTgt spid="4"/>
                                        </p:tgtEl>
                                      </p:cBhvr>
                                      <p:to x="100000" y="100000"/>
                                    </p:animScale>
                                    <p:animScale>
                                      <p:cBhvr>
                                        <p:cTn id="50" dur="26">
                                          <p:stCondLst>
                                            <p:cond delay="1642"/>
                                          </p:stCondLst>
                                        </p:cTn>
                                        <p:tgtEl>
                                          <p:spTgt spid="4"/>
                                        </p:tgtEl>
                                      </p:cBhvr>
                                      <p:to x="100000" y="90000"/>
                                    </p:animScale>
                                    <p:animScale>
                                      <p:cBhvr>
                                        <p:cTn id="51" dur="166" decel="50000">
                                          <p:stCondLst>
                                            <p:cond delay="1668"/>
                                          </p:stCondLst>
                                        </p:cTn>
                                        <p:tgtEl>
                                          <p:spTgt spid="4"/>
                                        </p:tgtEl>
                                      </p:cBhvr>
                                      <p:to x="100000" y="100000"/>
                                    </p:animScale>
                                    <p:animScale>
                                      <p:cBhvr>
                                        <p:cTn id="52" dur="26">
                                          <p:stCondLst>
                                            <p:cond delay="1808"/>
                                          </p:stCondLst>
                                        </p:cTn>
                                        <p:tgtEl>
                                          <p:spTgt spid="4"/>
                                        </p:tgtEl>
                                      </p:cBhvr>
                                      <p:to x="100000" y="95000"/>
                                    </p:animScale>
                                    <p:animScale>
                                      <p:cBhvr>
                                        <p:cTn id="5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367" y="1456279"/>
            <a:ext cx="3815644" cy="3617826"/>
          </a:xfrm>
          <a:custGeom>
            <a:avLst/>
            <a:gdLst/>
            <a:ahLst/>
            <a:cxnLst/>
            <a:rect l="l" t="t" r="r" b="b"/>
            <a:pathLst>
              <a:path w="3428477" h="3428477">
                <a:moveTo>
                  <a:pt x="0" y="0"/>
                </a:moveTo>
                <a:lnTo>
                  <a:pt x="3428476" y="0"/>
                </a:lnTo>
                <a:lnTo>
                  <a:pt x="3428476" y="3428476"/>
                </a:lnTo>
                <a:lnTo>
                  <a:pt x="0" y="3428476"/>
                </a:lnTo>
                <a:lnTo>
                  <a:pt x="0" y="0"/>
                </a:lnTo>
                <a:close/>
              </a:path>
            </a:pathLst>
          </a:custGeom>
          <a:blipFill>
            <a:blip r:embed="rId3"/>
            <a:stretch>
              <a:fillRect/>
            </a:stretch>
          </a:blipFill>
        </p:spPr>
      </p:sp>
      <p:sp>
        <p:nvSpPr>
          <p:cNvPr id="3" name="Freeform 3"/>
          <p:cNvSpPr/>
          <p:nvPr/>
        </p:nvSpPr>
        <p:spPr>
          <a:xfrm rot="941011">
            <a:off x="6388406" y="3257956"/>
            <a:ext cx="3176794" cy="3600558"/>
          </a:xfrm>
          <a:custGeom>
            <a:avLst/>
            <a:gdLst/>
            <a:ahLst/>
            <a:cxnLst/>
            <a:rect l="l" t="t" r="r" b="b"/>
            <a:pathLst>
              <a:path w="2680193" h="3185965">
                <a:moveTo>
                  <a:pt x="0" y="0"/>
                </a:moveTo>
                <a:lnTo>
                  <a:pt x="2680193" y="0"/>
                </a:lnTo>
                <a:lnTo>
                  <a:pt x="2680193" y="3185966"/>
                </a:lnTo>
                <a:lnTo>
                  <a:pt x="0" y="3185966"/>
                </a:lnTo>
                <a:lnTo>
                  <a:pt x="0" y="0"/>
                </a:lnTo>
                <a:close/>
              </a:path>
            </a:pathLst>
          </a:custGeom>
          <a:blipFill>
            <a:blip r:embed="rId4"/>
            <a:stretch>
              <a:fillRect/>
            </a:stretch>
          </a:blipFill>
        </p:spPr>
      </p:sp>
      <p:sp>
        <p:nvSpPr>
          <p:cNvPr id="4" name="TextBox 4"/>
          <p:cNvSpPr txBox="1"/>
          <p:nvPr/>
        </p:nvSpPr>
        <p:spPr>
          <a:xfrm>
            <a:off x="3714822" y="2252210"/>
            <a:ext cx="6834274" cy="2806025"/>
          </a:xfrm>
          <a:prstGeom prst="rect">
            <a:avLst/>
          </a:prstGeom>
        </p:spPr>
        <p:txBody>
          <a:bodyPr lIns="0" tIns="0" rIns="0" bIns="0" rtlCol="0" anchor="t">
            <a:spAutoFit/>
          </a:bodyPr>
          <a:lstStyle/>
          <a:p>
            <a:pPr algn="l">
              <a:lnSpc>
                <a:spcPts val="5600"/>
              </a:lnSpc>
            </a:pPr>
            <a:r>
              <a:rPr lang="en-US" sz="4000" dirty="0" err="1">
                <a:solidFill>
                  <a:srgbClr val="000000"/>
                </a:solidFill>
                <a:ea typeface="UDモトヤシーダ Bold"/>
              </a:rPr>
              <a:t>でこぼこ</a:t>
            </a:r>
            <a:r>
              <a:rPr lang="en-US" sz="4000" dirty="0">
                <a:solidFill>
                  <a:srgbClr val="000000"/>
                </a:solidFill>
                <a:ea typeface="UDモトヤシーダ Bold"/>
              </a:rPr>
              <a:t> </a:t>
            </a:r>
            <a:r>
              <a:rPr lang="en-US" sz="4000" dirty="0" err="1">
                <a:solidFill>
                  <a:srgbClr val="000000"/>
                </a:solidFill>
                <a:ea typeface="UDモトヤシーダ Bold"/>
              </a:rPr>
              <a:t>しているため</a:t>
            </a:r>
            <a:endParaRPr lang="en-US" sz="4000" dirty="0">
              <a:solidFill>
                <a:srgbClr val="000000"/>
              </a:solidFill>
              <a:ea typeface="UDモトヤシーダ Bold"/>
            </a:endParaRPr>
          </a:p>
          <a:p>
            <a:pPr algn="l">
              <a:lnSpc>
                <a:spcPts val="5600"/>
              </a:lnSpc>
            </a:pPr>
            <a:r>
              <a:rPr lang="en-US" sz="4000" dirty="0" err="1">
                <a:solidFill>
                  <a:srgbClr val="000000"/>
                </a:solidFill>
                <a:ea typeface="UDモトヤシーダ Bold"/>
              </a:rPr>
              <a:t>よごれ</a:t>
            </a:r>
            <a:r>
              <a:rPr lang="en-US" sz="3800" dirty="0" err="1">
                <a:solidFill>
                  <a:srgbClr val="000000"/>
                </a:solidFill>
                <a:ea typeface="UDモトヤシーダ Bold"/>
              </a:rPr>
              <a:t>が</a:t>
            </a:r>
            <a:r>
              <a:rPr lang="en-US" sz="4000" dirty="0">
                <a:solidFill>
                  <a:srgbClr val="000000"/>
                </a:solidFill>
                <a:ea typeface="UDモトヤシーダ Bold"/>
              </a:rPr>
              <a:t> </a:t>
            </a:r>
            <a:r>
              <a:rPr lang="en-US" sz="4000" dirty="0" err="1">
                <a:solidFill>
                  <a:srgbClr val="000000"/>
                </a:solidFill>
                <a:ea typeface="UDモトヤシーダ Bold"/>
              </a:rPr>
              <a:t>のこりやすいよ</a:t>
            </a:r>
            <a:r>
              <a:rPr lang="en-US" sz="4000" dirty="0">
                <a:solidFill>
                  <a:srgbClr val="000000"/>
                </a:solidFill>
                <a:ea typeface="UDモトヤシーダ Bold"/>
              </a:rPr>
              <a:t>！</a:t>
            </a:r>
          </a:p>
          <a:p>
            <a:pPr algn="ctr">
              <a:lnSpc>
                <a:spcPts val="5460"/>
              </a:lnSpc>
            </a:pPr>
            <a:endParaRPr lang="en-US" sz="4000" dirty="0">
              <a:solidFill>
                <a:srgbClr val="000000"/>
              </a:solidFill>
              <a:ea typeface="UDモトヤシーダ Bold"/>
            </a:endParaRPr>
          </a:p>
          <a:p>
            <a:pPr algn="ctr">
              <a:lnSpc>
                <a:spcPts val="5460"/>
              </a:lnSpc>
            </a:pPr>
            <a:endParaRPr lang="en-US" sz="4000" dirty="0">
              <a:solidFill>
                <a:srgbClr val="000000"/>
              </a:solidFill>
              <a:ea typeface="UDモトヤシーダ Bold"/>
            </a:endParaRPr>
          </a:p>
        </p:txBody>
      </p:sp>
      <p:sp>
        <p:nvSpPr>
          <p:cNvPr id="5" name="Freeform 5"/>
          <p:cNvSpPr/>
          <p:nvPr/>
        </p:nvSpPr>
        <p:spPr>
          <a:xfrm rot="-7437534">
            <a:off x="2989795" y="562697"/>
            <a:ext cx="1450055" cy="1733761"/>
          </a:xfrm>
          <a:custGeom>
            <a:avLst/>
            <a:gdLst/>
            <a:ahLst/>
            <a:cxnLst/>
            <a:rect l="l" t="t" r="r" b="b"/>
            <a:pathLst>
              <a:path w="1450055" h="1733761">
                <a:moveTo>
                  <a:pt x="0" y="0"/>
                </a:moveTo>
                <a:lnTo>
                  <a:pt x="1450055" y="0"/>
                </a:lnTo>
                <a:lnTo>
                  <a:pt x="1450055" y="1733762"/>
                </a:lnTo>
                <a:lnTo>
                  <a:pt x="0" y="17337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2526890">
            <a:off x="201881" y="417902"/>
            <a:ext cx="1285822" cy="1913111"/>
          </a:xfrm>
          <a:custGeom>
            <a:avLst/>
            <a:gdLst/>
            <a:ahLst/>
            <a:cxnLst/>
            <a:rect l="l" t="t" r="r" b="b"/>
            <a:pathLst>
              <a:path w="1285822" h="1913111">
                <a:moveTo>
                  <a:pt x="0" y="0"/>
                </a:moveTo>
                <a:lnTo>
                  <a:pt x="1285822" y="0"/>
                </a:lnTo>
                <a:lnTo>
                  <a:pt x="1285822" y="1913110"/>
                </a:lnTo>
                <a:lnTo>
                  <a:pt x="0" y="19131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31" presetClass="entr" presetSubtype="0" fill="hold" nodeType="withEffect">
                                  <p:stCondLst>
                                    <p:cond delay="1000"/>
                                  </p:stCondLst>
                                  <p:childTnLst>
                                    <p:set>
                                      <p:cBhvr>
                                        <p:cTn id="22" dur="1" fill="hold">
                                          <p:stCondLst>
                                            <p:cond delay="0"/>
                                          </p:stCondLst>
                                        </p:cTn>
                                        <p:tgtEl>
                                          <p:spTgt spid="6"/>
                                        </p:tgtEl>
                                        <p:attrNameLst>
                                          <p:attrName>style.visibility</p:attrName>
                                        </p:attrNameLst>
                                      </p:cBhvr>
                                      <p:to>
                                        <p:strVal val="visible"/>
                                      </p:to>
                                    </p:set>
                                    <p:anim calcmode="lin" valueType="num">
                                      <p:cBhvr>
                                        <p:cTn id="23" dur="2400" fill="hold"/>
                                        <p:tgtEl>
                                          <p:spTgt spid="6"/>
                                        </p:tgtEl>
                                        <p:attrNameLst>
                                          <p:attrName>ppt_w</p:attrName>
                                        </p:attrNameLst>
                                      </p:cBhvr>
                                      <p:tavLst>
                                        <p:tav tm="0">
                                          <p:val>
                                            <p:fltVal val="0"/>
                                          </p:val>
                                        </p:tav>
                                        <p:tav tm="100000">
                                          <p:val>
                                            <p:strVal val="#ppt_w"/>
                                          </p:val>
                                        </p:tav>
                                      </p:tavLst>
                                    </p:anim>
                                    <p:anim calcmode="lin" valueType="num">
                                      <p:cBhvr>
                                        <p:cTn id="24" dur="2400" fill="hold"/>
                                        <p:tgtEl>
                                          <p:spTgt spid="6"/>
                                        </p:tgtEl>
                                        <p:attrNameLst>
                                          <p:attrName>ppt_h</p:attrName>
                                        </p:attrNameLst>
                                      </p:cBhvr>
                                      <p:tavLst>
                                        <p:tav tm="0">
                                          <p:val>
                                            <p:fltVal val="0"/>
                                          </p:val>
                                        </p:tav>
                                        <p:tav tm="100000">
                                          <p:val>
                                            <p:strVal val="#ppt_h"/>
                                          </p:val>
                                        </p:tav>
                                      </p:tavLst>
                                    </p:anim>
                                    <p:anim calcmode="lin" valueType="num">
                                      <p:cBhvr>
                                        <p:cTn id="25" dur="2400" fill="hold"/>
                                        <p:tgtEl>
                                          <p:spTgt spid="6"/>
                                        </p:tgtEl>
                                        <p:attrNameLst>
                                          <p:attrName>style.rotation</p:attrName>
                                        </p:attrNameLst>
                                      </p:cBhvr>
                                      <p:tavLst>
                                        <p:tav tm="0">
                                          <p:val>
                                            <p:fltVal val="90"/>
                                          </p:val>
                                        </p:tav>
                                        <p:tav tm="100000">
                                          <p:val>
                                            <p:fltVal val="0"/>
                                          </p:val>
                                        </p:tav>
                                      </p:tavLst>
                                    </p:anim>
                                    <p:animEffect transition="in" filter="fade">
                                      <p:cBhvr>
                                        <p:cTn id="26" dur="2400"/>
                                        <p:tgtEl>
                                          <p:spTgt spid="6"/>
                                        </p:tgtEl>
                                      </p:cBhvr>
                                    </p:animEffect>
                                  </p:childTnLst>
                                </p:cTn>
                              </p:par>
                              <p:par>
                                <p:cTn id="27" presetID="31" presetClass="entr" presetSubtype="0" fill="hold" nodeType="withEffect">
                                  <p:stCondLst>
                                    <p:cond delay="1000"/>
                                  </p:stCondLst>
                                  <p:childTnLst>
                                    <p:set>
                                      <p:cBhvr>
                                        <p:cTn id="28" dur="1" fill="hold">
                                          <p:stCondLst>
                                            <p:cond delay="0"/>
                                          </p:stCondLst>
                                        </p:cTn>
                                        <p:tgtEl>
                                          <p:spTgt spid="5"/>
                                        </p:tgtEl>
                                        <p:attrNameLst>
                                          <p:attrName>style.visibility</p:attrName>
                                        </p:attrNameLst>
                                      </p:cBhvr>
                                      <p:to>
                                        <p:strVal val="visible"/>
                                      </p:to>
                                    </p:set>
                                    <p:anim calcmode="lin" valueType="num">
                                      <p:cBhvr>
                                        <p:cTn id="29" dur="2400" fill="hold"/>
                                        <p:tgtEl>
                                          <p:spTgt spid="5"/>
                                        </p:tgtEl>
                                        <p:attrNameLst>
                                          <p:attrName>ppt_w</p:attrName>
                                        </p:attrNameLst>
                                      </p:cBhvr>
                                      <p:tavLst>
                                        <p:tav tm="0">
                                          <p:val>
                                            <p:fltVal val="0"/>
                                          </p:val>
                                        </p:tav>
                                        <p:tav tm="100000">
                                          <p:val>
                                            <p:strVal val="#ppt_w"/>
                                          </p:val>
                                        </p:tav>
                                      </p:tavLst>
                                    </p:anim>
                                    <p:anim calcmode="lin" valueType="num">
                                      <p:cBhvr>
                                        <p:cTn id="30" dur="2400" fill="hold"/>
                                        <p:tgtEl>
                                          <p:spTgt spid="5"/>
                                        </p:tgtEl>
                                        <p:attrNameLst>
                                          <p:attrName>ppt_h</p:attrName>
                                        </p:attrNameLst>
                                      </p:cBhvr>
                                      <p:tavLst>
                                        <p:tav tm="0">
                                          <p:val>
                                            <p:fltVal val="0"/>
                                          </p:val>
                                        </p:tav>
                                        <p:tav tm="100000">
                                          <p:val>
                                            <p:strVal val="#ppt_h"/>
                                          </p:val>
                                        </p:tav>
                                      </p:tavLst>
                                    </p:anim>
                                    <p:anim calcmode="lin" valueType="num">
                                      <p:cBhvr>
                                        <p:cTn id="31" dur="2400" fill="hold"/>
                                        <p:tgtEl>
                                          <p:spTgt spid="5"/>
                                        </p:tgtEl>
                                        <p:attrNameLst>
                                          <p:attrName>style.rotation</p:attrName>
                                        </p:attrNameLst>
                                      </p:cBhvr>
                                      <p:tavLst>
                                        <p:tav tm="0">
                                          <p:val>
                                            <p:fltVal val="90"/>
                                          </p:val>
                                        </p:tav>
                                        <p:tav tm="100000">
                                          <p:val>
                                            <p:fltVal val="0"/>
                                          </p:val>
                                        </p:tav>
                                      </p:tavLst>
                                    </p:anim>
                                    <p:animEffect transition="in" filter="fade">
                                      <p:cBhvr>
                                        <p:cTn id="32" dur="24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400"/>
                                        <p:tgtEl>
                                          <p:spTgt spid="4"/>
                                        </p:tgtEl>
                                      </p:cBhvr>
                                    </p:animEffect>
                                    <p:anim calcmode="lin" valueType="num">
                                      <p:cBhvr>
                                        <p:cTn id="38" dur="2400" fill="hold"/>
                                        <p:tgtEl>
                                          <p:spTgt spid="4"/>
                                        </p:tgtEl>
                                        <p:attrNameLst>
                                          <p:attrName>ppt_x</p:attrName>
                                        </p:attrNameLst>
                                      </p:cBhvr>
                                      <p:tavLst>
                                        <p:tav tm="0">
                                          <p:val>
                                            <p:strVal val="#ppt_x"/>
                                          </p:val>
                                        </p:tav>
                                        <p:tav tm="100000">
                                          <p:val>
                                            <p:strVal val="#ppt_x"/>
                                          </p:val>
                                        </p:tav>
                                      </p:tavLst>
                                    </p:anim>
                                    <p:anim calcmode="lin" valueType="num">
                                      <p:cBhvr>
                                        <p:cTn id="39" dur="24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031" y="88174"/>
            <a:ext cx="9750566" cy="1218317"/>
          </a:xfrm>
          <a:custGeom>
            <a:avLst/>
            <a:gdLst/>
            <a:ahLst/>
            <a:cxnLst/>
            <a:rect l="l" t="t" r="r" b="b"/>
            <a:pathLst>
              <a:path w="9750566" h="1218317">
                <a:moveTo>
                  <a:pt x="0" y="0"/>
                </a:moveTo>
                <a:lnTo>
                  <a:pt x="9750566" y="0"/>
                </a:lnTo>
                <a:lnTo>
                  <a:pt x="9750566" y="1218317"/>
                </a:lnTo>
                <a:lnTo>
                  <a:pt x="0" y="1218317"/>
                </a:lnTo>
                <a:lnTo>
                  <a:pt x="0" y="0"/>
                </a:lnTo>
                <a:close/>
              </a:path>
            </a:pathLst>
          </a:custGeom>
          <a:blipFill>
            <a:blip r:embed="rId3"/>
            <a:stretch>
              <a:fillRect l="-92" r="-92"/>
            </a:stretch>
          </a:blipFill>
        </p:spPr>
      </p:sp>
      <p:grpSp>
        <p:nvGrpSpPr>
          <p:cNvPr id="17" name="グループ化 16">
            <a:extLst>
              <a:ext uri="{FF2B5EF4-FFF2-40B4-BE49-F238E27FC236}">
                <a16:creationId xmlns:a16="http://schemas.microsoft.com/office/drawing/2014/main" id="{163F28D1-AFEB-4063-974C-D5503C60940E}"/>
              </a:ext>
            </a:extLst>
          </p:cNvPr>
          <p:cNvGrpSpPr/>
          <p:nvPr/>
        </p:nvGrpSpPr>
        <p:grpSpPr>
          <a:xfrm>
            <a:off x="289674" y="1701931"/>
            <a:ext cx="9458247" cy="1354291"/>
            <a:chOff x="289674" y="1701931"/>
            <a:chExt cx="9458247" cy="1354291"/>
          </a:xfrm>
        </p:grpSpPr>
        <p:sp>
          <p:nvSpPr>
            <p:cNvPr id="3" name="Freeform 3"/>
            <p:cNvSpPr/>
            <p:nvPr/>
          </p:nvSpPr>
          <p:spPr>
            <a:xfrm>
              <a:off x="9351657" y="1701931"/>
              <a:ext cx="396264" cy="1351073"/>
            </a:xfrm>
            <a:custGeom>
              <a:avLst/>
              <a:gdLst/>
              <a:ahLst/>
              <a:cxnLst/>
              <a:rect l="l" t="t" r="r" b="b"/>
              <a:pathLst>
                <a:path w="396264" h="1351073">
                  <a:moveTo>
                    <a:pt x="0" y="0"/>
                  </a:moveTo>
                  <a:lnTo>
                    <a:pt x="396265" y="0"/>
                  </a:lnTo>
                  <a:lnTo>
                    <a:pt x="396265" y="1351072"/>
                  </a:lnTo>
                  <a:lnTo>
                    <a:pt x="0" y="1351072"/>
                  </a:lnTo>
                  <a:lnTo>
                    <a:pt x="0" y="0"/>
                  </a:lnTo>
                  <a:close/>
                </a:path>
              </a:pathLst>
            </a:custGeom>
            <a:blipFill>
              <a:blip r:embed="rId4"/>
              <a:stretch>
                <a:fillRect/>
              </a:stretch>
            </a:blipFill>
          </p:spPr>
        </p:sp>
        <p:sp>
          <p:nvSpPr>
            <p:cNvPr id="4" name="Freeform 4"/>
            <p:cNvSpPr/>
            <p:nvPr/>
          </p:nvSpPr>
          <p:spPr>
            <a:xfrm>
              <a:off x="8860594" y="2241646"/>
              <a:ext cx="637006" cy="814576"/>
            </a:xfrm>
            <a:custGeom>
              <a:avLst/>
              <a:gdLst/>
              <a:ahLst/>
              <a:cxnLst/>
              <a:rect l="l" t="t" r="r" b="b"/>
              <a:pathLst>
                <a:path w="637006" h="814576">
                  <a:moveTo>
                    <a:pt x="0" y="0"/>
                  </a:moveTo>
                  <a:lnTo>
                    <a:pt x="637006" y="0"/>
                  </a:lnTo>
                  <a:lnTo>
                    <a:pt x="637006" y="814576"/>
                  </a:lnTo>
                  <a:lnTo>
                    <a:pt x="0" y="814576"/>
                  </a:lnTo>
                  <a:lnTo>
                    <a:pt x="0" y="0"/>
                  </a:lnTo>
                  <a:close/>
                </a:path>
              </a:pathLst>
            </a:custGeom>
            <a:blipFill>
              <a:blip r:embed="rId5"/>
              <a:stretch>
                <a:fillRect/>
              </a:stretch>
            </a:blipFill>
          </p:spPr>
        </p:sp>
        <p:grpSp>
          <p:nvGrpSpPr>
            <p:cNvPr id="6" name="Group 6"/>
            <p:cNvGrpSpPr/>
            <p:nvPr/>
          </p:nvGrpSpPr>
          <p:grpSpPr>
            <a:xfrm>
              <a:off x="289674" y="1713454"/>
              <a:ext cx="9283264" cy="1000274"/>
              <a:chOff x="0" y="-304800"/>
              <a:chExt cx="12109526" cy="1333699"/>
            </a:xfrm>
          </p:grpSpPr>
          <p:sp>
            <p:nvSpPr>
              <p:cNvPr id="7" name="Freeform 7"/>
              <p:cNvSpPr/>
              <p:nvPr/>
            </p:nvSpPr>
            <p:spPr>
              <a:xfrm>
                <a:off x="0" y="204980"/>
                <a:ext cx="395892" cy="399386"/>
              </a:xfrm>
              <a:custGeom>
                <a:avLst/>
                <a:gdLst/>
                <a:ahLst/>
                <a:cxnLst/>
                <a:rect l="l" t="t" r="r" b="b"/>
                <a:pathLst>
                  <a:path w="395892" h="399386">
                    <a:moveTo>
                      <a:pt x="0" y="0"/>
                    </a:moveTo>
                    <a:lnTo>
                      <a:pt x="395892" y="0"/>
                    </a:lnTo>
                    <a:lnTo>
                      <a:pt x="395892" y="399386"/>
                    </a:lnTo>
                    <a:lnTo>
                      <a:pt x="0" y="399386"/>
                    </a:lnTo>
                    <a:lnTo>
                      <a:pt x="0" y="0"/>
                    </a:lnTo>
                    <a:close/>
                  </a:path>
                </a:pathLst>
              </a:custGeom>
              <a:blipFill>
                <a:blip r:embed="rId6"/>
                <a:stretch>
                  <a:fillRect/>
                </a:stretch>
              </a:blipFill>
            </p:spPr>
          </p:sp>
          <p:sp>
            <p:nvSpPr>
              <p:cNvPr id="8" name="TextBox 8"/>
              <p:cNvSpPr txBox="1"/>
              <p:nvPr/>
            </p:nvSpPr>
            <p:spPr>
              <a:xfrm>
                <a:off x="447498" y="-304800"/>
                <a:ext cx="11662028" cy="1333699"/>
              </a:xfrm>
              <a:prstGeom prst="rect">
                <a:avLst/>
              </a:prstGeom>
            </p:spPr>
            <p:txBody>
              <a:bodyPr lIns="0" tIns="0" rIns="0" bIns="0" rtlCol="0" anchor="t">
                <a:spAutoFit/>
              </a:bodyPr>
              <a:lstStyle/>
              <a:p>
                <a:pPr algn="just">
                  <a:lnSpc>
                    <a:spcPts val="3948"/>
                  </a:lnSpc>
                </a:pPr>
                <a:r>
                  <a:rPr lang="en-US" sz="3494" dirty="0">
                    <a:solidFill>
                      <a:srgbClr val="8D6041"/>
                    </a:solidFill>
                    <a:ea typeface="UDモトヤシーダ Bold"/>
                  </a:rPr>
                  <a:t>は</a:t>
                </a:r>
                <a:r>
                  <a:rPr lang="ja-JP" altLang="en-US" sz="2800" dirty="0">
                    <a:solidFill>
                      <a:srgbClr val="8D6041"/>
                    </a:solidFill>
                    <a:ea typeface="UDモトヤシーダ Bold"/>
                  </a:rPr>
                  <a:t>を</a:t>
                </a:r>
                <a:r>
                  <a:rPr lang="ja-JP" altLang="en-US" sz="3494" dirty="0">
                    <a:solidFill>
                      <a:srgbClr val="8D6041"/>
                    </a:solidFill>
                    <a:ea typeface="UDモトヤシーダ Bold"/>
                  </a:rPr>
                  <a:t> </a:t>
                </a:r>
                <a:r>
                  <a:rPr lang="en-US" sz="3494" dirty="0" err="1">
                    <a:solidFill>
                      <a:srgbClr val="8D6041"/>
                    </a:solidFill>
                    <a:ea typeface="UDモトヤシーダ Bold"/>
                  </a:rPr>
                  <a:t>みがくなかま</a:t>
                </a:r>
                <a:r>
                  <a:rPr lang="ja-JP" altLang="en-US" sz="2800" dirty="0" err="1">
                    <a:solidFill>
                      <a:srgbClr val="8D6041"/>
                    </a:solidFill>
                    <a:ea typeface="UDモトヤシーダ Bold"/>
                  </a:rPr>
                  <a:t>には</a:t>
                </a:r>
                <a:r>
                  <a:rPr lang="en-US" altLang="ja-JP" sz="3494" dirty="0">
                    <a:solidFill>
                      <a:srgbClr val="8D6041"/>
                    </a:solidFill>
                    <a:ea typeface="UDモトヤシーダ Bold"/>
                  </a:rPr>
                  <a:t> </a:t>
                </a:r>
                <a:r>
                  <a:rPr lang="en-US" sz="3494" dirty="0">
                    <a:solidFill>
                      <a:srgbClr val="8D6041"/>
                    </a:solidFill>
                    <a:ea typeface="UDモトヤシーダ Bold"/>
                  </a:rPr>
                  <a:t> </a:t>
                </a:r>
                <a:r>
                  <a:rPr lang="en-US" sz="3494" dirty="0" err="1">
                    <a:solidFill>
                      <a:srgbClr val="8D6041"/>
                    </a:solidFill>
                    <a:ea typeface="UDモトヤシーダ Bold"/>
                  </a:rPr>
                  <a:t>ハブラシ</a:t>
                </a:r>
                <a:r>
                  <a:rPr lang="ja-JP" altLang="en-US" sz="2800" dirty="0">
                    <a:solidFill>
                      <a:srgbClr val="8D6041"/>
                    </a:solidFill>
                    <a:ea typeface="UDモトヤシーダ Bold"/>
                  </a:rPr>
                  <a:t>と</a:t>
                </a:r>
                <a:r>
                  <a:rPr lang="en-US" altLang="ja-JP" sz="3494" dirty="0">
                    <a:solidFill>
                      <a:srgbClr val="8D6041"/>
                    </a:solidFill>
                    <a:ea typeface="UDモトヤシーダ Bold"/>
                  </a:rPr>
                  <a:t> </a:t>
                </a:r>
                <a:r>
                  <a:rPr lang="en-US" sz="3494" dirty="0" err="1">
                    <a:solidFill>
                      <a:srgbClr val="8D6041"/>
                    </a:solidFill>
                    <a:ea typeface="UDモトヤシーダ Bold"/>
                  </a:rPr>
                  <a:t>フロス</a:t>
                </a:r>
                <a:r>
                  <a:rPr lang="ja-JP" altLang="en-US" sz="2800" dirty="0">
                    <a:solidFill>
                      <a:srgbClr val="8D6041"/>
                    </a:solidFill>
                    <a:ea typeface="UDモトヤシーダ Bold"/>
                  </a:rPr>
                  <a:t>が</a:t>
                </a:r>
                <a:endParaRPr lang="en-US" sz="3494" dirty="0">
                  <a:solidFill>
                    <a:srgbClr val="8D6041"/>
                  </a:solidFill>
                  <a:ea typeface="UDモトヤシーダ Bold"/>
                </a:endParaRPr>
              </a:p>
              <a:p>
                <a:pPr algn="just">
                  <a:lnSpc>
                    <a:spcPts val="3948"/>
                  </a:lnSpc>
                </a:pPr>
                <a:r>
                  <a:rPr lang="en-US" sz="3494" dirty="0" err="1">
                    <a:solidFill>
                      <a:srgbClr val="8D6041"/>
                    </a:solidFill>
                    <a:ea typeface="UDモトヤシーダ Bold"/>
                  </a:rPr>
                  <a:t>あるよ</a:t>
                </a:r>
                <a:r>
                  <a:rPr lang="en-US" sz="3494" dirty="0">
                    <a:solidFill>
                      <a:srgbClr val="8D6041"/>
                    </a:solidFill>
                    <a:ea typeface="UDモトヤシーダ Bold"/>
                  </a:rPr>
                  <a:t>！　</a:t>
                </a:r>
              </a:p>
            </p:txBody>
          </p:sp>
        </p:grpSp>
      </p:grpSp>
      <p:grpSp>
        <p:nvGrpSpPr>
          <p:cNvPr id="23" name="グループ化 22">
            <a:extLst>
              <a:ext uri="{FF2B5EF4-FFF2-40B4-BE49-F238E27FC236}">
                <a16:creationId xmlns:a16="http://schemas.microsoft.com/office/drawing/2014/main" id="{9C045F4B-464B-45E7-A206-C189703DC823}"/>
              </a:ext>
            </a:extLst>
          </p:cNvPr>
          <p:cNvGrpSpPr/>
          <p:nvPr/>
        </p:nvGrpSpPr>
        <p:grpSpPr>
          <a:xfrm>
            <a:off x="319506" y="5269191"/>
            <a:ext cx="9586494" cy="1500635"/>
            <a:chOff x="319506" y="5269191"/>
            <a:chExt cx="9586494" cy="1500635"/>
          </a:xfrm>
        </p:grpSpPr>
        <p:grpSp>
          <p:nvGrpSpPr>
            <p:cNvPr id="13" name="Group 13"/>
            <p:cNvGrpSpPr/>
            <p:nvPr/>
          </p:nvGrpSpPr>
          <p:grpSpPr>
            <a:xfrm>
              <a:off x="319506" y="5269191"/>
              <a:ext cx="9586494" cy="512961"/>
              <a:chOff x="0" y="21552"/>
              <a:chExt cx="12781993" cy="683948"/>
            </a:xfrm>
          </p:grpSpPr>
          <p:sp>
            <p:nvSpPr>
              <p:cNvPr id="14" name="Freeform 14"/>
              <p:cNvSpPr/>
              <p:nvPr/>
            </p:nvSpPr>
            <p:spPr>
              <a:xfrm>
                <a:off x="0" y="180459"/>
                <a:ext cx="395892" cy="399386"/>
              </a:xfrm>
              <a:custGeom>
                <a:avLst/>
                <a:gdLst/>
                <a:ahLst/>
                <a:cxnLst/>
                <a:rect l="l" t="t" r="r" b="b"/>
                <a:pathLst>
                  <a:path w="395892" h="399386">
                    <a:moveTo>
                      <a:pt x="0" y="0"/>
                    </a:moveTo>
                    <a:lnTo>
                      <a:pt x="395892" y="0"/>
                    </a:lnTo>
                    <a:lnTo>
                      <a:pt x="395892" y="399387"/>
                    </a:lnTo>
                    <a:lnTo>
                      <a:pt x="0" y="399387"/>
                    </a:lnTo>
                    <a:lnTo>
                      <a:pt x="0" y="0"/>
                    </a:lnTo>
                    <a:close/>
                  </a:path>
                </a:pathLst>
              </a:custGeom>
              <a:blipFill>
                <a:blip r:embed="rId6"/>
                <a:stretch>
                  <a:fillRect/>
                </a:stretch>
              </a:blipFill>
            </p:spPr>
          </p:sp>
          <p:sp>
            <p:nvSpPr>
              <p:cNvPr id="15" name="TextBox 15"/>
              <p:cNvSpPr txBox="1"/>
              <p:nvPr/>
            </p:nvSpPr>
            <p:spPr>
              <a:xfrm>
                <a:off x="482128" y="21552"/>
                <a:ext cx="12299865" cy="683948"/>
              </a:xfrm>
              <a:prstGeom prst="rect">
                <a:avLst/>
              </a:prstGeom>
            </p:spPr>
            <p:txBody>
              <a:bodyPr wrap="square" lIns="0" tIns="0" rIns="0" bIns="0" rtlCol="0" anchor="t">
                <a:spAutoFit/>
              </a:bodyPr>
              <a:lstStyle/>
              <a:p>
                <a:pPr algn="l">
                  <a:lnSpc>
                    <a:spcPts val="3955"/>
                  </a:lnSpc>
                </a:pPr>
                <a:r>
                  <a:rPr lang="en-US" sz="3500" dirty="0" err="1">
                    <a:solidFill>
                      <a:srgbClr val="8D6041"/>
                    </a:solidFill>
                    <a:latin typeface="UDモトヤシーダ Bold"/>
                    <a:ea typeface="UDモトヤシーダ Bold"/>
                  </a:rPr>
                  <a:t>みがいたあと</a:t>
                </a:r>
                <a:r>
                  <a:rPr lang="ja-JP" altLang="en-US" sz="2800" dirty="0">
                    <a:solidFill>
                      <a:srgbClr val="8D6041"/>
                    </a:solidFill>
                    <a:latin typeface="UDモトヤシーダ Bold"/>
                    <a:ea typeface="UDモトヤシーダ Bold"/>
                  </a:rPr>
                  <a:t>の </a:t>
                </a:r>
                <a:r>
                  <a:rPr lang="en-US" sz="3500" dirty="0" err="1">
                    <a:solidFill>
                      <a:srgbClr val="8D6041"/>
                    </a:solidFill>
                    <a:latin typeface="UDモトヤシーダ Bold"/>
                    <a:ea typeface="UDモトヤシーダ Bold"/>
                  </a:rPr>
                  <a:t>うがい</a:t>
                </a:r>
                <a:r>
                  <a:rPr lang="ja-JP" altLang="en-US" sz="2800" dirty="0">
                    <a:solidFill>
                      <a:srgbClr val="8D6041"/>
                    </a:solidFill>
                    <a:latin typeface="UDモトヤシーダ Bold"/>
                    <a:ea typeface="UDモトヤシーダ Bold"/>
                  </a:rPr>
                  <a:t>は</a:t>
                </a:r>
                <a:r>
                  <a:rPr lang="en-US" altLang="ja-JP" sz="3500" dirty="0">
                    <a:solidFill>
                      <a:srgbClr val="8D6041"/>
                    </a:solidFill>
                    <a:latin typeface="UDモトヤシーダ Bold"/>
                    <a:ea typeface="UDモトヤシーダ Bold"/>
                  </a:rPr>
                  <a:t> </a:t>
                </a:r>
                <a:r>
                  <a:rPr lang="en-US" sz="3500" dirty="0">
                    <a:solidFill>
                      <a:srgbClr val="8D6041"/>
                    </a:solidFill>
                    <a:latin typeface="UDモトヤシーダ Bold"/>
                    <a:ea typeface="UDモトヤシーダ Bold"/>
                  </a:rPr>
                  <a:t>1かいだけ</a:t>
                </a:r>
                <a:r>
                  <a:rPr lang="ja-JP" altLang="en-US" sz="2800" dirty="0">
                    <a:solidFill>
                      <a:srgbClr val="8D6041"/>
                    </a:solidFill>
                    <a:latin typeface="UDモトヤシーダ Bold"/>
                    <a:ea typeface="UDモトヤシーダ Bold"/>
                  </a:rPr>
                  <a:t>に</a:t>
                </a:r>
                <a:r>
                  <a:rPr lang="en-US" sz="3500" dirty="0" err="1">
                    <a:solidFill>
                      <a:srgbClr val="8D6041"/>
                    </a:solidFill>
                    <a:latin typeface="UDモトヤシーダ Bold"/>
                    <a:ea typeface="UDモトヤシーダ Bold"/>
                  </a:rPr>
                  <a:t>してね</a:t>
                </a:r>
                <a:r>
                  <a:rPr lang="en-US" sz="3500" dirty="0">
                    <a:solidFill>
                      <a:srgbClr val="8D6041"/>
                    </a:solidFill>
                    <a:latin typeface="UDモトヤシーダ Bold"/>
                    <a:ea typeface="UDモトヤシーダ Bold"/>
                  </a:rPr>
                  <a:t>！</a:t>
                </a:r>
              </a:p>
            </p:txBody>
          </p:sp>
        </p:grpSp>
        <p:sp>
          <p:nvSpPr>
            <p:cNvPr id="19" name="Freeform 19"/>
            <p:cNvSpPr/>
            <p:nvPr/>
          </p:nvSpPr>
          <p:spPr>
            <a:xfrm>
              <a:off x="8860594" y="5687912"/>
              <a:ext cx="1022003" cy="1081914"/>
            </a:xfrm>
            <a:custGeom>
              <a:avLst/>
              <a:gdLst/>
              <a:ahLst/>
              <a:cxnLst/>
              <a:rect l="l" t="t" r="r" b="b"/>
              <a:pathLst>
                <a:path w="959558" h="1113582">
                  <a:moveTo>
                    <a:pt x="0" y="0"/>
                  </a:moveTo>
                  <a:lnTo>
                    <a:pt x="959558" y="0"/>
                  </a:lnTo>
                  <a:lnTo>
                    <a:pt x="959558" y="1113582"/>
                  </a:lnTo>
                  <a:lnTo>
                    <a:pt x="0" y="1113582"/>
                  </a:lnTo>
                  <a:lnTo>
                    <a:pt x="0" y="0"/>
                  </a:lnTo>
                  <a:close/>
                </a:path>
              </a:pathLst>
            </a:custGeom>
            <a:blipFill>
              <a:blip r:embed="rId7"/>
              <a:stretch>
                <a:fillRect l="-427625" t="-67799" b="-2792"/>
              </a:stretch>
            </a:blipFill>
          </p:spPr>
        </p:sp>
      </p:grpSp>
      <p:grpSp>
        <p:nvGrpSpPr>
          <p:cNvPr id="18" name="グループ化 17">
            <a:extLst>
              <a:ext uri="{FF2B5EF4-FFF2-40B4-BE49-F238E27FC236}">
                <a16:creationId xmlns:a16="http://schemas.microsoft.com/office/drawing/2014/main" id="{B961AC68-A226-4EAB-A726-26B19427D486}"/>
              </a:ext>
            </a:extLst>
          </p:cNvPr>
          <p:cNvGrpSpPr/>
          <p:nvPr/>
        </p:nvGrpSpPr>
        <p:grpSpPr>
          <a:xfrm>
            <a:off x="312823" y="3370649"/>
            <a:ext cx="9437836" cy="1607967"/>
            <a:chOff x="312823" y="3370649"/>
            <a:chExt cx="9437836" cy="1607967"/>
          </a:xfrm>
        </p:grpSpPr>
        <p:sp>
          <p:nvSpPr>
            <p:cNvPr id="5" name="Freeform 5"/>
            <p:cNvSpPr/>
            <p:nvPr/>
          </p:nvSpPr>
          <p:spPr>
            <a:xfrm>
              <a:off x="9126771" y="3983746"/>
              <a:ext cx="446167" cy="994870"/>
            </a:xfrm>
            <a:custGeom>
              <a:avLst/>
              <a:gdLst/>
              <a:ahLst/>
              <a:cxnLst/>
              <a:rect l="l" t="t" r="r" b="b"/>
              <a:pathLst>
                <a:path w="446167" h="994870">
                  <a:moveTo>
                    <a:pt x="0" y="0"/>
                  </a:moveTo>
                  <a:lnTo>
                    <a:pt x="446168" y="0"/>
                  </a:lnTo>
                  <a:lnTo>
                    <a:pt x="446168" y="994870"/>
                  </a:lnTo>
                  <a:lnTo>
                    <a:pt x="0" y="994870"/>
                  </a:lnTo>
                  <a:lnTo>
                    <a:pt x="0" y="0"/>
                  </a:lnTo>
                  <a:close/>
                </a:path>
              </a:pathLst>
            </a:custGeom>
            <a:blipFill>
              <a:blip r:embed="rId8"/>
              <a:stretch>
                <a:fillRect/>
              </a:stretch>
            </a:blipFill>
          </p:spPr>
        </p:sp>
        <p:grpSp>
          <p:nvGrpSpPr>
            <p:cNvPr id="20" name="Group 20"/>
            <p:cNvGrpSpPr/>
            <p:nvPr/>
          </p:nvGrpSpPr>
          <p:grpSpPr>
            <a:xfrm>
              <a:off x="312823" y="3370649"/>
              <a:ext cx="9260115" cy="1000274"/>
              <a:chOff x="0" y="-304800"/>
              <a:chExt cx="12346820" cy="1333699"/>
            </a:xfrm>
          </p:grpSpPr>
          <p:sp>
            <p:nvSpPr>
              <p:cNvPr id="21" name="Freeform 21"/>
              <p:cNvSpPr/>
              <p:nvPr/>
            </p:nvSpPr>
            <p:spPr>
              <a:xfrm>
                <a:off x="0" y="239693"/>
                <a:ext cx="395892" cy="399386"/>
              </a:xfrm>
              <a:custGeom>
                <a:avLst/>
                <a:gdLst/>
                <a:ahLst/>
                <a:cxnLst/>
                <a:rect l="l" t="t" r="r" b="b"/>
                <a:pathLst>
                  <a:path w="395892" h="399386">
                    <a:moveTo>
                      <a:pt x="0" y="0"/>
                    </a:moveTo>
                    <a:lnTo>
                      <a:pt x="395892" y="0"/>
                    </a:lnTo>
                    <a:lnTo>
                      <a:pt x="395892" y="399387"/>
                    </a:lnTo>
                    <a:lnTo>
                      <a:pt x="0" y="399387"/>
                    </a:lnTo>
                    <a:lnTo>
                      <a:pt x="0" y="0"/>
                    </a:lnTo>
                    <a:close/>
                  </a:path>
                </a:pathLst>
              </a:custGeom>
              <a:blipFill>
                <a:blip r:embed="rId6"/>
                <a:stretch>
                  <a:fillRect/>
                </a:stretch>
              </a:blipFill>
            </p:spPr>
          </p:sp>
          <p:sp>
            <p:nvSpPr>
              <p:cNvPr id="22" name="TextBox 22"/>
              <p:cNvSpPr txBox="1"/>
              <p:nvPr/>
            </p:nvSpPr>
            <p:spPr>
              <a:xfrm>
                <a:off x="395892" y="-304800"/>
                <a:ext cx="11950928" cy="1333699"/>
              </a:xfrm>
              <a:prstGeom prst="rect">
                <a:avLst/>
              </a:prstGeom>
            </p:spPr>
            <p:txBody>
              <a:bodyPr lIns="0" tIns="0" rIns="0" bIns="0" rtlCol="0" anchor="t">
                <a:spAutoFit/>
              </a:bodyPr>
              <a:lstStyle/>
              <a:p>
                <a:pPr algn="l">
                  <a:lnSpc>
                    <a:spcPts val="3943"/>
                  </a:lnSpc>
                </a:pPr>
                <a:r>
                  <a:rPr lang="en-US" sz="3490" dirty="0" err="1">
                    <a:solidFill>
                      <a:srgbClr val="8D6041"/>
                    </a:solidFill>
                    <a:ea typeface="UDモトヤシーダ Bold"/>
                  </a:rPr>
                  <a:t>はみがき</a:t>
                </a:r>
                <a:r>
                  <a:rPr lang="ja-JP" altLang="en-US" sz="2800" dirty="0">
                    <a:solidFill>
                      <a:srgbClr val="8D6041"/>
                    </a:solidFill>
                    <a:ea typeface="UDモトヤシーダ Bold"/>
                  </a:rPr>
                  <a:t>の</a:t>
                </a:r>
                <a:r>
                  <a:rPr lang="en-US" sz="3490" dirty="0" err="1">
                    <a:solidFill>
                      <a:srgbClr val="8D6041"/>
                    </a:solidFill>
                    <a:ea typeface="UDモトヤシーダ Bold"/>
                  </a:rPr>
                  <a:t>とき</a:t>
                </a:r>
                <a:r>
                  <a:rPr lang="ja-JP" altLang="en-US" sz="2800" dirty="0">
                    <a:solidFill>
                      <a:srgbClr val="8D6041"/>
                    </a:solidFill>
                    <a:ea typeface="UDモトヤシーダ Bold"/>
                  </a:rPr>
                  <a:t>は</a:t>
                </a:r>
                <a:r>
                  <a:rPr lang="en-US" altLang="ja-JP" sz="3490" dirty="0">
                    <a:solidFill>
                      <a:srgbClr val="8D6041"/>
                    </a:solidFill>
                    <a:ea typeface="UDモトヤシーダ Bold"/>
                  </a:rPr>
                  <a:t> </a:t>
                </a:r>
                <a:r>
                  <a:rPr lang="en-US" sz="3490" dirty="0" err="1">
                    <a:solidFill>
                      <a:srgbClr val="8D6041"/>
                    </a:solidFill>
                    <a:ea typeface="UDモトヤシーダ Bold"/>
                  </a:rPr>
                  <a:t>フッそいり</a:t>
                </a:r>
                <a:r>
                  <a:rPr lang="en-US" sz="3490" dirty="0">
                    <a:solidFill>
                      <a:srgbClr val="8D6041"/>
                    </a:solidFill>
                    <a:ea typeface="UDモトヤシーダ Bold"/>
                  </a:rPr>
                  <a:t> </a:t>
                </a:r>
                <a:r>
                  <a:rPr lang="en-US" sz="3490" dirty="0" err="1">
                    <a:solidFill>
                      <a:srgbClr val="8D6041"/>
                    </a:solidFill>
                    <a:ea typeface="UDモトヤシーダ Bold"/>
                  </a:rPr>
                  <a:t>はみがきざい</a:t>
                </a:r>
                <a:r>
                  <a:rPr lang="ja-JP" altLang="en-US" sz="2800" dirty="0">
                    <a:solidFill>
                      <a:srgbClr val="8D6041"/>
                    </a:solidFill>
                    <a:ea typeface="UDモトヤシーダ Bold"/>
                  </a:rPr>
                  <a:t>を</a:t>
                </a:r>
                <a:r>
                  <a:rPr lang="en-US" sz="3490" dirty="0">
                    <a:solidFill>
                      <a:srgbClr val="8D6041"/>
                    </a:solidFill>
                    <a:ea typeface="UDモトヤシーダ Bold"/>
                  </a:rPr>
                  <a:t>　 </a:t>
                </a:r>
                <a:r>
                  <a:rPr lang="en-US" sz="3490" dirty="0" err="1">
                    <a:solidFill>
                      <a:srgbClr val="8D6041"/>
                    </a:solidFill>
                    <a:ea typeface="UDモトヤシーダ Bold"/>
                  </a:rPr>
                  <a:t>つかってね</a:t>
                </a:r>
                <a:r>
                  <a:rPr lang="en-US" sz="3490" dirty="0">
                    <a:solidFill>
                      <a:srgbClr val="8D6041"/>
                    </a:solidFill>
                    <a:ea typeface="UDモトヤシーダ Bold"/>
                  </a:rPr>
                  <a:t>！</a:t>
                </a:r>
              </a:p>
            </p:txBody>
          </p:sp>
        </p:grpSp>
        <p:sp>
          <p:nvSpPr>
            <p:cNvPr id="26" name="Freeform 26"/>
            <p:cNvSpPr/>
            <p:nvPr/>
          </p:nvSpPr>
          <p:spPr>
            <a:xfrm rot="-5305823">
              <a:off x="9041032" y="4081517"/>
              <a:ext cx="1142884" cy="276370"/>
            </a:xfrm>
            <a:custGeom>
              <a:avLst/>
              <a:gdLst/>
              <a:ahLst/>
              <a:cxnLst/>
              <a:rect l="l" t="t" r="r" b="b"/>
              <a:pathLst>
                <a:path w="1142884" h="276370">
                  <a:moveTo>
                    <a:pt x="0" y="0"/>
                  </a:moveTo>
                  <a:lnTo>
                    <a:pt x="1142883" y="0"/>
                  </a:lnTo>
                  <a:lnTo>
                    <a:pt x="1142883" y="276370"/>
                  </a:lnTo>
                  <a:lnTo>
                    <a:pt x="0" y="2763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11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11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11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0" y="3429000"/>
            <a:ext cx="2862238" cy="3297596"/>
          </a:xfrm>
          <a:custGeom>
            <a:avLst/>
            <a:gdLst/>
            <a:ahLst/>
            <a:cxnLst/>
            <a:rect l="l" t="t" r="r" b="b"/>
            <a:pathLst>
              <a:path w="3231044" h="3745648">
                <a:moveTo>
                  <a:pt x="0" y="0"/>
                </a:moveTo>
                <a:lnTo>
                  <a:pt x="3231044" y="0"/>
                </a:lnTo>
                <a:lnTo>
                  <a:pt x="3231044" y="3745648"/>
                </a:lnTo>
                <a:lnTo>
                  <a:pt x="0" y="3745648"/>
                </a:lnTo>
                <a:lnTo>
                  <a:pt x="0" y="0"/>
                </a:lnTo>
                <a:close/>
              </a:path>
            </a:pathLst>
          </a:custGeom>
          <a:blipFill>
            <a:blip r:embed="rId3"/>
            <a:stretch>
              <a:fillRect/>
            </a:stretch>
          </a:blipFill>
        </p:spPr>
      </p:sp>
      <p:sp>
        <p:nvSpPr>
          <p:cNvPr id="3" name="Freeform 3"/>
          <p:cNvSpPr/>
          <p:nvPr/>
        </p:nvSpPr>
        <p:spPr>
          <a:xfrm>
            <a:off x="2038858" y="381000"/>
            <a:ext cx="5828284" cy="5828284"/>
          </a:xfrm>
          <a:custGeom>
            <a:avLst/>
            <a:gdLst/>
            <a:ahLst/>
            <a:cxnLst/>
            <a:rect l="l" t="t" r="r" b="b"/>
            <a:pathLst>
              <a:path w="5828284" h="5828284">
                <a:moveTo>
                  <a:pt x="0" y="0"/>
                </a:moveTo>
                <a:lnTo>
                  <a:pt x="5828284" y="0"/>
                </a:lnTo>
                <a:lnTo>
                  <a:pt x="5828284" y="5828284"/>
                </a:lnTo>
                <a:lnTo>
                  <a:pt x="0" y="5828284"/>
                </a:lnTo>
                <a:lnTo>
                  <a:pt x="0" y="0"/>
                </a:lnTo>
                <a:close/>
              </a:path>
            </a:pathLst>
          </a:custGeom>
          <a:blipFill>
            <a:blip r:embed="rId4">
              <a:alphaModFix amt="65999"/>
              <a:extLst>
                <a:ext uri="{96DAC541-7B7A-43D3-8B79-37D633B846F1}">
                  <asvg:svgBlip xmlns:asvg="http://schemas.microsoft.com/office/drawing/2016/SVG/main" r:embed="rId5"/>
                </a:ext>
              </a:extLst>
            </a:blip>
            <a:stretch>
              <a:fillRect/>
            </a:stretch>
          </a:blipFill>
        </p:spPr>
        <p:txBody>
          <a:bodyPr/>
          <a:lstStyle/>
          <a:p>
            <a:endParaRPr lang="ja-JP" altLang="en-US" dirty="0"/>
          </a:p>
        </p:txBody>
      </p:sp>
      <p:sp>
        <p:nvSpPr>
          <p:cNvPr id="4" name="Freeform 4"/>
          <p:cNvSpPr/>
          <p:nvPr/>
        </p:nvSpPr>
        <p:spPr>
          <a:xfrm>
            <a:off x="349346" y="4285227"/>
            <a:ext cx="2051831" cy="2241011"/>
          </a:xfrm>
          <a:custGeom>
            <a:avLst/>
            <a:gdLst/>
            <a:ahLst/>
            <a:cxnLst/>
            <a:rect l="l" t="t" r="r" b="b"/>
            <a:pathLst>
              <a:path w="2258883" h="2621469">
                <a:moveTo>
                  <a:pt x="0" y="0"/>
                </a:moveTo>
                <a:lnTo>
                  <a:pt x="2258883" y="0"/>
                </a:lnTo>
                <a:lnTo>
                  <a:pt x="2258883" y="2621469"/>
                </a:lnTo>
                <a:lnTo>
                  <a:pt x="0" y="2621469"/>
                </a:lnTo>
                <a:lnTo>
                  <a:pt x="0" y="0"/>
                </a:lnTo>
                <a:close/>
              </a:path>
            </a:pathLst>
          </a:custGeom>
          <a:blipFill>
            <a:blip r:embed="rId6"/>
            <a:stretch>
              <a:fillRect l="-427625" t="-67799" b="-2792"/>
            </a:stretch>
          </a:blipFill>
        </p:spPr>
      </p:sp>
      <p:sp>
        <p:nvSpPr>
          <p:cNvPr id="5" name="Freeform 5"/>
          <p:cNvSpPr/>
          <p:nvPr/>
        </p:nvSpPr>
        <p:spPr>
          <a:xfrm rot="629683">
            <a:off x="518590" y="283594"/>
            <a:ext cx="1195648" cy="1968145"/>
          </a:xfrm>
          <a:custGeom>
            <a:avLst/>
            <a:gdLst/>
            <a:ahLst/>
            <a:cxnLst/>
            <a:rect l="l" t="t" r="r" b="b"/>
            <a:pathLst>
              <a:path w="1195648" h="1968145">
                <a:moveTo>
                  <a:pt x="0" y="0"/>
                </a:moveTo>
                <a:lnTo>
                  <a:pt x="1195648" y="0"/>
                </a:lnTo>
                <a:lnTo>
                  <a:pt x="1195648" y="1968144"/>
                </a:lnTo>
                <a:lnTo>
                  <a:pt x="0" y="1968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116414" y="2132224"/>
            <a:ext cx="8032654" cy="3787512"/>
          </a:xfrm>
          <a:prstGeom prst="rect">
            <a:avLst/>
          </a:prstGeom>
        </p:spPr>
        <p:txBody>
          <a:bodyPr wrap="square" lIns="0" tIns="0" rIns="0" bIns="0" rtlCol="0" anchor="t">
            <a:spAutoFit/>
          </a:bodyPr>
          <a:lstStyle/>
          <a:p>
            <a:pPr>
              <a:lnSpc>
                <a:spcPts val="6053"/>
              </a:lnSpc>
            </a:pPr>
            <a:r>
              <a:rPr lang="en-US" sz="4323" dirty="0">
                <a:solidFill>
                  <a:srgbClr val="8D6041"/>
                </a:solidFill>
                <a:ea typeface="UDモトヤシーダ Bold"/>
              </a:rPr>
              <a:t> </a:t>
            </a:r>
            <a:r>
              <a:rPr lang="en-US" sz="4323" dirty="0" err="1">
                <a:solidFill>
                  <a:srgbClr val="8D6041"/>
                </a:solidFill>
                <a:ea typeface="UDモトヤシーダ Bold"/>
              </a:rPr>
              <a:t>じぶん</a:t>
            </a:r>
            <a:r>
              <a:rPr lang="en-US" sz="3600" dirty="0" err="1">
                <a:solidFill>
                  <a:srgbClr val="8D6041"/>
                </a:solidFill>
                <a:ea typeface="UDモトヤシーダ Bold"/>
              </a:rPr>
              <a:t>で</a:t>
            </a:r>
            <a:r>
              <a:rPr lang="en-US" sz="4323" dirty="0">
                <a:solidFill>
                  <a:srgbClr val="8D6041"/>
                </a:solidFill>
                <a:ea typeface="UDモトヤシーダ Bold"/>
              </a:rPr>
              <a:t> </a:t>
            </a:r>
            <a:r>
              <a:rPr lang="en-US" sz="4323" dirty="0" err="1">
                <a:solidFill>
                  <a:srgbClr val="8D6041"/>
                </a:solidFill>
                <a:ea typeface="UDモトヤシーダ Bold"/>
              </a:rPr>
              <a:t>は</a:t>
            </a:r>
            <a:r>
              <a:rPr lang="en-US" sz="3600" dirty="0" err="1">
                <a:solidFill>
                  <a:srgbClr val="8D6041"/>
                </a:solidFill>
                <a:ea typeface="UDモトヤシーダ Bold"/>
              </a:rPr>
              <a:t>を</a:t>
            </a:r>
            <a:r>
              <a:rPr lang="en-US" sz="4323" dirty="0">
                <a:solidFill>
                  <a:srgbClr val="8D6041"/>
                </a:solidFill>
                <a:ea typeface="UDモトヤシーダ Bold"/>
              </a:rPr>
              <a:t> </a:t>
            </a:r>
            <a:r>
              <a:rPr lang="en-US" sz="4323" dirty="0" err="1">
                <a:solidFill>
                  <a:srgbClr val="8D6041"/>
                </a:solidFill>
                <a:ea typeface="UDモトヤシーダ Bold"/>
              </a:rPr>
              <a:t>みがいたあと</a:t>
            </a:r>
            <a:r>
              <a:rPr lang="en-US" sz="3600" dirty="0" err="1">
                <a:solidFill>
                  <a:srgbClr val="8D6041"/>
                </a:solidFill>
                <a:ea typeface="UDモトヤシーダ Bold"/>
              </a:rPr>
              <a:t>は</a:t>
            </a:r>
            <a:r>
              <a:rPr lang="en-US" sz="4323" dirty="0">
                <a:solidFill>
                  <a:srgbClr val="8D6041"/>
                </a:solidFill>
                <a:ea typeface="UDモトヤシーダ Bold"/>
              </a:rPr>
              <a:t>　</a:t>
            </a:r>
          </a:p>
          <a:p>
            <a:pPr>
              <a:lnSpc>
                <a:spcPts val="6053"/>
              </a:lnSpc>
            </a:pPr>
            <a:r>
              <a:rPr lang="en-US" sz="4323" dirty="0">
                <a:solidFill>
                  <a:srgbClr val="8D6041"/>
                </a:solidFill>
                <a:latin typeface="UDモトヤシーダ Bold"/>
                <a:ea typeface="UDモトヤシーダ Bold"/>
              </a:rPr>
              <a:t> </a:t>
            </a:r>
            <a:r>
              <a:rPr lang="ja-JP" altLang="en-US" sz="4323" dirty="0">
                <a:solidFill>
                  <a:srgbClr val="8D6041"/>
                </a:solidFill>
                <a:latin typeface="UDモトヤシーダ Bold"/>
                <a:ea typeface="UDモトヤシーダ Bold"/>
              </a:rPr>
              <a:t>おとな</a:t>
            </a:r>
            <a:r>
              <a:rPr lang="en-US" sz="3600" dirty="0">
                <a:solidFill>
                  <a:srgbClr val="8D6041"/>
                </a:solidFill>
                <a:latin typeface="UDモトヤシーダ Bold"/>
                <a:ea typeface="UDモトヤシーダ Bold"/>
              </a:rPr>
              <a:t>の</a:t>
            </a:r>
            <a:r>
              <a:rPr lang="ja-JP" altLang="en-US" sz="4323" dirty="0">
                <a:solidFill>
                  <a:srgbClr val="8D6041"/>
                </a:solidFill>
                <a:latin typeface="UDモトヤシーダ Bold"/>
                <a:ea typeface="UDモトヤシーダ Bold"/>
              </a:rPr>
              <a:t>ひと</a:t>
            </a:r>
            <a:r>
              <a:rPr lang="en-US" sz="3600" dirty="0">
                <a:solidFill>
                  <a:srgbClr val="8D6041"/>
                </a:solidFill>
                <a:latin typeface="UDモトヤシーダ Bold"/>
                <a:ea typeface="UDモトヤシーダ Bold"/>
              </a:rPr>
              <a:t>に</a:t>
            </a:r>
            <a:r>
              <a:rPr lang="en-US" sz="4323" dirty="0">
                <a:solidFill>
                  <a:srgbClr val="8D6041"/>
                </a:solidFill>
                <a:latin typeface="UDモトヤシーダ Bold"/>
                <a:ea typeface="UDモトヤシーダ Bold"/>
              </a:rPr>
              <a:t> </a:t>
            </a:r>
            <a:r>
              <a:rPr lang="en-US" sz="4323" dirty="0" err="1">
                <a:solidFill>
                  <a:srgbClr val="8D6041"/>
                </a:solidFill>
                <a:latin typeface="UDモトヤシーダ Bold"/>
                <a:ea typeface="UDモトヤシーダ Bold"/>
              </a:rPr>
              <a:t>しあげみがき</a:t>
            </a:r>
            <a:r>
              <a:rPr lang="en-US" sz="3600" dirty="0" err="1">
                <a:solidFill>
                  <a:srgbClr val="8D6041"/>
                </a:solidFill>
                <a:latin typeface="UDモトヤシーダ Bold"/>
                <a:ea typeface="UDモトヤシーダ Bold"/>
              </a:rPr>
              <a:t>を</a:t>
            </a:r>
            <a:endParaRPr lang="en-US" sz="3600" dirty="0">
              <a:solidFill>
                <a:srgbClr val="8D6041"/>
              </a:solidFill>
              <a:latin typeface="UDモトヤシーダ Bold"/>
              <a:ea typeface="UDモトヤシーダ Bold"/>
            </a:endParaRPr>
          </a:p>
          <a:p>
            <a:pPr>
              <a:lnSpc>
                <a:spcPts val="6053"/>
              </a:lnSpc>
            </a:pPr>
            <a:r>
              <a:rPr lang="en-US" sz="4323" dirty="0">
                <a:solidFill>
                  <a:srgbClr val="8D6041"/>
                </a:solidFill>
                <a:latin typeface="UDモトヤシーダ Bold"/>
                <a:ea typeface="UDモトヤシーダ Bold"/>
              </a:rPr>
              <a:t> </a:t>
            </a:r>
            <a:r>
              <a:rPr lang="en-US" sz="4323" dirty="0" err="1">
                <a:solidFill>
                  <a:srgbClr val="8D6041"/>
                </a:solidFill>
                <a:latin typeface="UDモトヤシーダ Bold"/>
                <a:ea typeface="UDモトヤシーダ Bold"/>
              </a:rPr>
              <a:t>してもらおう</a:t>
            </a:r>
            <a:r>
              <a:rPr lang="en-US" sz="4323" dirty="0">
                <a:solidFill>
                  <a:srgbClr val="8D6041"/>
                </a:solidFill>
                <a:latin typeface="UDモトヤシーダ Bold"/>
                <a:ea typeface="UDモトヤシーダ Bold"/>
              </a:rPr>
              <a:t>!!!　</a:t>
            </a:r>
          </a:p>
          <a:p>
            <a:pPr algn="l">
              <a:lnSpc>
                <a:spcPts val="5909"/>
              </a:lnSpc>
            </a:pPr>
            <a:endParaRPr lang="en-US" sz="4323" dirty="0">
              <a:solidFill>
                <a:srgbClr val="8D6041"/>
              </a:solidFill>
              <a:latin typeface="UDモトヤシーダ Bold"/>
              <a:ea typeface="UDモトヤシーダ Bold"/>
            </a:endParaRPr>
          </a:p>
          <a:p>
            <a:pPr marL="0" lvl="0" indent="0" algn="ctr">
              <a:lnSpc>
                <a:spcPts val="5909"/>
              </a:lnSpc>
              <a:spcBef>
                <a:spcPct val="0"/>
              </a:spcBef>
            </a:pPr>
            <a:endParaRPr lang="en-US" sz="4323" dirty="0">
              <a:solidFill>
                <a:srgbClr val="8D6041"/>
              </a:solidFill>
              <a:latin typeface="UDモトヤシーダ Bold"/>
              <a:ea typeface="UDモトヤシーダ Bold"/>
            </a:endParaRPr>
          </a:p>
        </p:txBody>
      </p:sp>
      <p:sp>
        <p:nvSpPr>
          <p:cNvPr id="7" name="Freeform 7"/>
          <p:cNvSpPr/>
          <p:nvPr/>
        </p:nvSpPr>
        <p:spPr>
          <a:xfrm rot="1074241">
            <a:off x="7807824" y="17990"/>
            <a:ext cx="1834151" cy="2006586"/>
          </a:xfrm>
          <a:custGeom>
            <a:avLst/>
            <a:gdLst/>
            <a:ahLst/>
            <a:cxnLst/>
            <a:rect l="l" t="t" r="r" b="b"/>
            <a:pathLst>
              <a:path w="1505415" h="1789498">
                <a:moveTo>
                  <a:pt x="0" y="0"/>
                </a:moveTo>
                <a:lnTo>
                  <a:pt x="1505416" y="0"/>
                </a:lnTo>
                <a:lnTo>
                  <a:pt x="1505416" y="1789498"/>
                </a:lnTo>
                <a:lnTo>
                  <a:pt x="0" y="1789498"/>
                </a:lnTo>
                <a:lnTo>
                  <a:pt x="0" y="0"/>
                </a:lnTo>
                <a:close/>
              </a:path>
            </a:pathLst>
          </a:custGeom>
          <a:blipFill>
            <a:blip r:embed="rId9"/>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1148</TotalTime>
  <Words>851</Words>
  <Application>Microsoft Office PowerPoint</Application>
  <PresentationFormat>A4 210 x 297 mm</PresentationFormat>
  <Paragraphs>104</Paragraphs>
  <Slides>10</Slides>
  <Notes>10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10</vt:i4>
      </vt:variant>
    </vt:vector>
  </HeadingPairs>
  <TitlesOfParts>
    <vt:vector size="21" baseType="lpstr">
      <vt:lpstr>ＭＳ Ｐゴシック</vt:lpstr>
      <vt:lpstr>三丁目フォント</vt:lpstr>
      <vt:lpstr>ぼくたちのゴシック2</vt:lpstr>
      <vt:lpstr>UD丸ゴ_スモール（N仕様） Light</vt:lpstr>
      <vt:lpstr>ZEN角ゴシックNEW Bold</vt:lpstr>
      <vt:lpstr>Meiryo UI</vt:lpstr>
      <vt:lpstr>Calibri</vt:lpstr>
      <vt:lpstr>Arial</vt:lpstr>
      <vt:lpstr>UDモトヤシーダ Bold</vt:lpstr>
      <vt:lpstr>UDモトヤシーダ</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小学１年生用歯科保健学習資料説明内容.pptx</dc:title>
  <cp:lastModifiedBy>hiyane</cp:lastModifiedBy>
  <cp:revision>98</cp:revision>
  <dcterms:created xsi:type="dcterms:W3CDTF">2006-08-16T00:00:00Z</dcterms:created>
  <dcterms:modified xsi:type="dcterms:W3CDTF">2024-08-22T06:12:49Z</dcterms:modified>
  <dc:identifier>DAGD3nHzSgE</dc:identifier>
</cp:coreProperties>
</file>